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306" r:id="rId2"/>
    <p:sldId id="307" r:id="rId3"/>
    <p:sldId id="261" r:id="rId4"/>
    <p:sldId id="298" r:id="rId5"/>
    <p:sldId id="310" r:id="rId6"/>
    <p:sldId id="312" r:id="rId7"/>
    <p:sldId id="308" r:id="rId8"/>
    <p:sldId id="311" r:id="rId9"/>
    <p:sldId id="292" r:id="rId10"/>
    <p:sldId id="309" r:id="rId11"/>
    <p:sldId id="280" r:id="rId1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FF99"/>
    <a:srgbClr val="C13F3F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80" autoAdjust="0"/>
    <p:restoredTop sz="96357" autoAdjust="0"/>
  </p:normalViewPr>
  <p:slideViewPr>
    <p:cSldViewPr>
      <p:cViewPr varScale="1">
        <p:scale>
          <a:sx n="68" d="100"/>
          <a:sy n="68" d="100"/>
        </p:scale>
        <p:origin x="2523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vert="horz" lIns="94039" tIns="47020" rIns="94039" bIns="47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March 16, 2022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March 16,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March 16, 2022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March 16,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March 16, 2022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16,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March 16, 2022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/>
              <a:t>March 16, 2022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/>
              <a:t>March 16, 2022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ndcresearch.maps.arcgis.com/apps/View/index.html?appid=ed8c26320d6149dcaaea93d5552afe7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DF98C-BCDA-446E-87CC-942F990BFA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March 16, 2022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1BD240-A9AE-457E-B105-446D54F0C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3886200" cy="4343400"/>
          </a:xfrm>
        </p:spPr>
        <p:txBody>
          <a:bodyPr>
            <a:normAutofit/>
          </a:bodyPr>
          <a:lstStyle/>
          <a:p>
            <a:r>
              <a:rPr lang="en-US" b="1" dirty="0"/>
              <a:t>City of Greenfield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Transition to District Elections</a:t>
            </a:r>
          </a:p>
        </p:txBody>
      </p:sp>
      <p:sp>
        <p:nvSpPr>
          <p:cNvPr id="9" name="Google Shape;118;p1">
            <a:extLst>
              <a:ext uri="{FF2B5EF4-FFF2-40B4-BE49-F238E27FC236}">
                <a16:creationId xmlns:a16="http://schemas.microsoft.com/office/drawing/2014/main" id="{52726F73-5B6C-495C-AA17-D06B4275FC73}"/>
              </a:ext>
            </a:extLst>
          </p:cNvPr>
          <p:cNvSpPr txBox="1">
            <a:spLocks/>
          </p:cNvSpPr>
          <p:nvPr/>
        </p:nvSpPr>
        <p:spPr>
          <a:xfrm>
            <a:off x="0" y="4341055"/>
            <a:ext cx="3886200" cy="136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/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Dr. Daniel Phillips, Consultant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Font typeface="Wingdings"/>
              <a:buNone/>
            </a:pPr>
            <a:r>
              <a:rPr lang="en-US" sz="3600" dirty="0">
                <a:solidFill>
                  <a:schemeClr val="bg1"/>
                </a:solidFill>
              </a:rPr>
              <a:t>National Demographics Corporation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E5C58C-4F24-463A-8D15-5962AAA1D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0"/>
            <a:ext cx="4845009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14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715D2-94EF-4F1D-B86F-557A0364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16, 2022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5E2FF6-1528-4D9A-BFFE-A7281B3F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Sequence Options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DE6FF1D-45C4-425B-87D8-4DCFEFDFB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983242"/>
              </p:ext>
            </p:extLst>
          </p:nvPr>
        </p:nvGraphicFramePr>
        <p:xfrm>
          <a:off x="152398" y="1019620"/>
          <a:ext cx="8839200" cy="4841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4036">
                  <a:extLst>
                    <a:ext uri="{9D8B030D-6E8A-4147-A177-3AD203B41FA5}">
                      <a16:colId xmlns:a16="http://schemas.microsoft.com/office/drawing/2014/main" val="3769053851"/>
                    </a:ext>
                  </a:extLst>
                </a:gridCol>
                <a:gridCol w="1323174">
                  <a:extLst>
                    <a:ext uri="{9D8B030D-6E8A-4147-A177-3AD203B41FA5}">
                      <a16:colId xmlns:a16="http://schemas.microsoft.com/office/drawing/2014/main" val="3719807398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474553085"/>
                    </a:ext>
                  </a:extLst>
                </a:gridCol>
                <a:gridCol w="2218590">
                  <a:extLst>
                    <a:ext uri="{9D8B030D-6E8A-4147-A177-3AD203B41FA5}">
                      <a16:colId xmlns:a16="http://schemas.microsoft.com/office/drawing/2014/main" val="194611547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763399317"/>
                    </a:ext>
                  </a:extLst>
                </a:gridCol>
              </a:tblGrid>
              <a:tr h="80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District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NDC Plan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501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NDC Plan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502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NDC Plan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503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Public Plan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0094"/>
                  </a:ext>
                </a:extLst>
              </a:tr>
              <a:tr h="80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00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Untalon</a:t>
                      </a: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(vacant)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 or 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(vacant)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 or 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(vacant)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7502837"/>
                  </a:ext>
                </a:extLst>
              </a:tr>
              <a:tr h="80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(Tipton)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(Tipton &amp; </a:t>
                      </a:r>
                      <a:r>
                        <a:rPr kumimoji="0" lang="en-US" sz="200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Untalon</a:t>
                      </a: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(Tipton &amp; </a:t>
                      </a:r>
                      <a:r>
                        <a:rPr kumimoji="0" lang="en-US" sz="200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Untalon</a:t>
                      </a: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(Tipton &amp; </a:t>
                      </a:r>
                      <a:r>
                        <a:rPr kumimoji="0" lang="en-US" sz="200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Untalon</a:t>
                      </a: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244641"/>
                  </a:ext>
                </a:extLst>
              </a:tr>
              <a:tr h="80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(Walker)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(Walker)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 or 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(vacant)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 or 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(vacant)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059031"/>
                  </a:ext>
                </a:extLst>
              </a:tr>
              <a:tr h="80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(White)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(White)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(White)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(White)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521136"/>
                  </a:ext>
                </a:extLst>
              </a:tr>
              <a:tr h="806848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(Martinez)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(Martinez)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 or 2024?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(Walker &amp; Martinez)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 or 2024?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(Walker &amp; Martinez)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59001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F12F51E3-8422-4A7F-B351-D159406E0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698" y="5860544"/>
            <a:ext cx="784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(There must be three districts up in 2022 and two in 2024)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0671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51CB2-538D-4C3C-A9F5-EBE239A2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Hearing &amp;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78A0F-B609-48B9-90C3-EFA74E24D99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Questions about the proposed draft plans?</a:t>
            </a:r>
          </a:p>
          <a:p>
            <a:r>
              <a:rPr lang="en-US" dirty="0"/>
              <a:t>Which number of districts is best for the city?</a:t>
            </a:r>
            <a:endParaRPr lang="en-US" sz="2800" dirty="0"/>
          </a:p>
          <a:p>
            <a:r>
              <a:rPr lang="en-US" dirty="0"/>
              <a:t>Which draft plan do you prefer?</a:t>
            </a:r>
          </a:p>
          <a:p>
            <a:r>
              <a:rPr lang="en-US" dirty="0"/>
              <a:t>Please refer to the </a:t>
            </a:r>
            <a:r>
              <a:rPr lang="en-US" dirty="0">
                <a:hlinkClick r:id="rId2"/>
              </a:rPr>
              <a:t>Interactive Review Map</a:t>
            </a:r>
            <a:r>
              <a:rPr lang="en-US" dirty="0"/>
              <a:t> for a detailed look at each plan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F32B0-44D5-4D13-BF81-B9100BABE4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March 16,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0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A8E2B3E-7E62-466F-853A-50C0482C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Process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90AEF-07A2-4A05-8B01-7776136E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16, 2022</a:t>
            </a:r>
            <a:endParaRPr lang="en-US" dirty="0"/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4F9B62EE-73FE-4EEE-A1C9-147A81DC9AB6}"/>
              </a:ext>
            </a:extLst>
          </p:cNvPr>
          <p:cNvGraphicFramePr>
            <a:graphicFrameLocks/>
          </p:cNvGraphicFramePr>
          <p:nvPr/>
        </p:nvGraphicFramePr>
        <p:xfrm>
          <a:off x="495299" y="868680"/>
          <a:ext cx="81534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225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6099175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Three pre-draft hearings: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Jan. 31, Feb. 3 &amp;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Held prior to the release of draft plans.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Purpose is to educate on the process and to solicit input on the neighborhoods and communities of interest in the City.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Deadline for draft plans: Feb.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Deadline for the public to submit draft plans for consideration at the post-draft hearings.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550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Release draft plans: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Feb.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Draft plans posted to the City website. All draft plans to be considered must be posted at least 7 days prior to the first post-draft hearing.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7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Two post-draft hearings: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Feb. 23 &amp; Mar.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Purpose is to present, discuss, and, if necessary, revise the draft plans, and to discuss the election sequence.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Plan adoption: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Mar. 21 &amp; Apr.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Plan adopted via ordinance. First and second readings.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Final plan must be posted at least 7 days prior to adoption.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52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F881C-6686-40A0-8932-1222E225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Rules and Goals for Drawing Districts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C46009-779F-4B75-B8A0-0106AB736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16, 2022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E41DE-590C-492B-89CE-55BAFD7FE382}"/>
              </a:ext>
            </a:extLst>
          </p:cNvPr>
          <p:cNvSpPr txBox="1">
            <a:spLocks/>
          </p:cNvSpPr>
          <p:nvPr/>
        </p:nvSpPr>
        <p:spPr>
          <a:xfrm>
            <a:off x="177019" y="1706564"/>
            <a:ext cx="2590800" cy="2408236"/>
          </a:xfrm>
          <a:prstGeom prst="rect">
            <a:avLst/>
          </a:prstGeom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b="1"/>
              <a:t>Equal Population</a:t>
            </a:r>
          </a:p>
          <a:p>
            <a:r>
              <a:rPr lang="en-US" altLang="en-US" sz="1800" b="1"/>
              <a:t>Federal Voting Rights Act</a:t>
            </a:r>
          </a:p>
          <a:p>
            <a:r>
              <a:rPr lang="en-US" altLang="en-US" sz="1800" b="1"/>
              <a:t>No Racial Gerrymandering</a:t>
            </a:r>
          </a:p>
          <a:p>
            <a:pPr lvl="1"/>
            <a:endParaRPr lang="en-US" altLang="en-US" sz="1400" b="1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53BBD6B-18DC-4572-8345-0314AD19190B}"/>
              </a:ext>
            </a:extLst>
          </p:cNvPr>
          <p:cNvSpPr txBox="1">
            <a:spLocks/>
          </p:cNvSpPr>
          <p:nvPr/>
        </p:nvSpPr>
        <p:spPr bwMode="auto">
          <a:xfrm>
            <a:off x="179095" y="1084264"/>
            <a:ext cx="2590800" cy="6397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1. Federal Laws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CD588EC-196C-4ABD-B37A-5982D0A02ABA}"/>
              </a:ext>
            </a:extLst>
          </p:cNvPr>
          <p:cNvSpPr txBox="1">
            <a:spLocks/>
          </p:cNvSpPr>
          <p:nvPr/>
        </p:nvSpPr>
        <p:spPr>
          <a:xfrm>
            <a:off x="2791666" y="1084264"/>
            <a:ext cx="3214637" cy="639763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2. California Criteria for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Cities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BC1AB-5512-44D0-B177-2E86DCEB6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97" y="4220465"/>
            <a:ext cx="2413416" cy="16002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C4D300-45E8-4DD9-953D-2C601AB1A2EB}"/>
              </a:ext>
            </a:extLst>
          </p:cNvPr>
          <p:cNvSpPr txBox="1">
            <a:spLocks/>
          </p:cNvSpPr>
          <p:nvPr/>
        </p:nvSpPr>
        <p:spPr>
          <a:xfrm>
            <a:off x="2791666" y="1687306"/>
            <a:ext cx="3214637" cy="413336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/>
              <a:t>Geographically contiguous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/>
              <a:t>Undivided neighborhoods and “communities of interest” </a:t>
            </a:r>
            <a:br>
              <a:rPr lang="en-US" altLang="en-US" sz="1800" b="1" dirty="0"/>
            </a:br>
            <a:r>
              <a:rPr lang="en-US" altLang="en-US" sz="1400" dirty="0"/>
              <a:t>(Socio-economic geographic areas that should be kept together)</a:t>
            </a:r>
            <a:endParaRPr lang="en-US" altLang="en-US" sz="18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/>
              <a:t>Easily identifiable boundaries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/>
              <a:t>Compact</a:t>
            </a:r>
            <a:br>
              <a:rPr lang="en-US" altLang="en-US" sz="1800" b="1" dirty="0"/>
            </a:br>
            <a:r>
              <a:rPr lang="en-US" altLang="en-US" sz="1400" dirty="0"/>
              <a:t>(Do not bypass one group of people to get to a more distant group of people)</a:t>
            </a:r>
          </a:p>
          <a:p>
            <a:pPr marL="0" indent="0">
              <a:buNone/>
              <a:defRPr/>
            </a:pPr>
            <a:r>
              <a:rPr lang="en-US" altLang="en-US" sz="1800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Prohibited</a:t>
            </a:r>
            <a:r>
              <a:rPr lang="en-US" altLang="en-US" sz="1600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1400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“Shall not favor or discriminate against a political party.”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altLang="en-US" sz="1800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D573AF9-3D14-4A50-AA08-26FE42925484}"/>
              </a:ext>
            </a:extLst>
          </p:cNvPr>
          <p:cNvSpPr txBox="1">
            <a:spLocks/>
          </p:cNvSpPr>
          <p:nvPr/>
        </p:nvSpPr>
        <p:spPr>
          <a:xfrm>
            <a:off x="6030151" y="1066800"/>
            <a:ext cx="3037649" cy="6397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3. Other Traditional Districting Principles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5A7ACEBE-6AE4-41DE-B9FB-3583DAC1AF1E}"/>
              </a:ext>
            </a:extLst>
          </p:cNvPr>
          <p:cNvSpPr txBox="1">
            <a:spLocks/>
          </p:cNvSpPr>
          <p:nvPr/>
        </p:nvSpPr>
        <p:spPr>
          <a:xfrm>
            <a:off x="6028075" y="1687306"/>
            <a:ext cx="3037650" cy="413336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b="1" dirty="0"/>
              <a:t>Respect voters’ choices / continuity in office</a:t>
            </a:r>
          </a:p>
          <a:p>
            <a:r>
              <a:rPr lang="en-US" altLang="en-US" sz="1800" b="1" dirty="0"/>
              <a:t>Future population growth</a:t>
            </a:r>
          </a:p>
        </p:txBody>
      </p:sp>
    </p:spTree>
    <p:extLst>
      <p:ext uri="{BB962C8B-B14F-4D97-AF65-F5344CB8AC3E}">
        <p14:creationId xmlns:p14="http://schemas.microsoft.com/office/powerpoint/2010/main" val="335706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715D2-94EF-4F1D-B86F-557A0364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16, 2022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5E2FF6-1528-4D9A-BFFE-A7281B3F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District Draft Plans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47196-9372-491C-8153-A8E6F48D6F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3" y="1132449"/>
            <a:ext cx="2977054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0DF1D5-997E-4A46-9E55-0C6D681B49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72" y="1132449"/>
            <a:ext cx="2977054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BB61C-A7C2-44A5-8FA5-B994519DFE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953" y="1132449"/>
            <a:ext cx="2977054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AE1CF3-A556-4BC7-B310-416772CEEFB5}"/>
              </a:ext>
            </a:extLst>
          </p:cNvPr>
          <p:cNvSpPr txBox="1"/>
          <p:nvPr/>
        </p:nvSpPr>
        <p:spPr>
          <a:xfrm>
            <a:off x="-73070" y="5018649"/>
            <a:ext cx="31831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aramond" panose="02020404030301010803" pitchFamily="18" charset="0"/>
              </a:rPr>
              <a:t>Downtown split between Districts 1, 2 &amp; 4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High future growth area in District 4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Boundaries along El Cam Real &amp; Oak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1C3959-0689-48A3-8592-876915DFE865}"/>
              </a:ext>
            </a:extLst>
          </p:cNvPr>
          <p:cNvSpPr txBox="1"/>
          <p:nvPr/>
        </p:nvSpPr>
        <p:spPr>
          <a:xfrm>
            <a:off x="2988713" y="5018649"/>
            <a:ext cx="31665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aramond" panose="02020404030301010803" pitchFamily="18" charset="0"/>
              </a:rPr>
              <a:t>Downtown split between Districts 1 &amp; 3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High future growth area in District 2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Boundaries along El Cam Real &amp; Hwy 101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5852F1-1A0C-4BD1-B08C-2E6C21ED9F94}"/>
              </a:ext>
            </a:extLst>
          </p:cNvPr>
          <p:cNvSpPr txBox="1"/>
          <p:nvPr/>
        </p:nvSpPr>
        <p:spPr>
          <a:xfrm>
            <a:off x="6078629" y="5018649"/>
            <a:ext cx="30132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aramond" panose="02020404030301010803" pitchFamily="18" charset="0"/>
              </a:rPr>
              <a:t>Downtown split between Districts 2 &amp; 3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High future growth area in District 4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Boundaries along Apple, Oak &amp; Elm</a:t>
            </a:r>
          </a:p>
        </p:txBody>
      </p:sp>
    </p:spTree>
    <p:extLst>
      <p:ext uri="{BB962C8B-B14F-4D97-AF65-F5344CB8AC3E}">
        <p14:creationId xmlns:p14="http://schemas.microsoft.com/office/powerpoint/2010/main" val="1043969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5DB434-B8E6-4481-B582-A8C120543B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3" y="1132449"/>
            <a:ext cx="2977054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34383D-F1FC-4E46-8095-65404788DD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72" y="1132449"/>
            <a:ext cx="2977054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147997-753B-4EC7-9FD8-031A43DF29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953" y="1132449"/>
            <a:ext cx="2977054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715D2-94EF-4F1D-B86F-557A0364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16, 2022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5E2FF6-1528-4D9A-BFFE-A7281B3F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District Draft Plans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AE1CF3-A556-4BC7-B310-416772CEEFB5}"/>
              </a:ext>
            </a:extLst>
          </p:cNvPr>
          <p:cNvSpPr txBox="1"/>
          <p:nvPr/>
        </p:nvSpPr>
        <p:spPr>
          <a:xfrm>
            <a:off x="-64669" y="5018649"/>
            <a:ext cx="31663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aramond" panose="02020404030301010803" pitchFamily="18" charset="0"/>
              </a:rPr>
              <a:t>Downtown contained in District 3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High future growth area in District 4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Boundaries along Walnut, Elm &amp; Hwy 101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1C3959-0689-48A3-8592-876915DFE865}"/>
              </a:ext>
            </a:extLst>
          </p:cNvPr>
          <p:cNvSpPr txBox="1"/>
          <p:nvPr/>
        </p:nvSpPr>
        <p:spPr>
          <a:xfrm>
            <a:off x="3035713" y="5018649"/>
            <a:ext cx="30725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aramond" panose="02020404030301010803" pitchFamily="18" charset="0"/>
              </a:rPr>
              <a:t>Downtown split between all four districts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High future growth area in District 2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Boundaries along Apple, Oak &amp; ECR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5852F1-1A0C-4BD1-B08C-2E6C21ED9F94}"/>
              </a:ext>
            </a:extLst>
          </p:cNvPr>
          <p:cNvSpPr txBox="1"/>
          <p:nvPr/>
        </p:nvSpPr>
        <p:spPr>
          <a:xfrm>
            <a:off x="6048975" y="5018649"/>
            <a:ext cx="30725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aramond" panose="02020404030301010803" pitchFamily="18" charset="0"/>
              </a:rPr>
              <a:t>Downtown split between all four districts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High future growth area in District 2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Boundaries along Apple, Oak &amp; ECR</a:t>
            </a:r>
          </a:p>
        </p:txBody>
      </p:sp>
    </p:spTree>
    <p:extLst>
      <p:ext uri="{BB962C8B-B14F-4D97-AF65-F5344CB8AC3E}">
        <p14:creationId xmlns:p14="http://schemas.microsoft.com/office/powerpoint/2010/main" val="263050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876C44-5B5E-456C-8E3F-B8A77FCFE6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72" y="1132449"/>
            <a:ext cx="2977054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715D2-94EF-4F1D-B86F-557A0364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16, 2022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5E2FF6-1528-4D9A-BFFE-A7281B3F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District Draft Plans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1C3959-0689-48A3-8592-876915DFE865}"/>
              </a:ext>
            </a:extLst>
          </p:cNvPr>
          <p:cNvSpPr txBox="1"/>
          <p:nvPr/>
        </p:nvSpPr>
        <p:spPr>
          <a:xfrm>
            <a:off x="3610042" y="5018649"/>
            <a:ext cx="1923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aramond" panose="02020404030301010803" pitchFamily="18" charset="0"/>
              </a:rPr>
              <a:t>Not population balanced</a:t>
            </a:r>
          </a:p>
        </p:txBody>
      </p:sp>
    </p:spTree>
    <p:extLst>
      <p:ext uri="{BB962C8B-B14F-4D97-AF65-F5344CB8AC3E}">
        <p14:creationId xmlns:p14="http://schemas.microsoft.com/office/powerpoint/2010/main" val="2321733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51A5C1-EFB6-4EC8-A214-5C17A0AB1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3" y="1132449"/>
            <a:ext cx="2977054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C94460-E53D-419D-83DC-EC1441891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72" y="1132449"/>
            <a:ext cx="2977054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310566-F181-45E3-8484-6337EADD7D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953" y="1132449"/>
            <a:ext cx="2977054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715D2-94EF-4F1D-B86F-557A0364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16, 2022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5E2FF6-1528-4D9A-BFFE-A7281B3F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District Draft Plans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86E55B-F6B1-4443-ABEC-0E2593530C3B}"/>
              </a:ext>
            </a:extLst>
          </p:cNvPr>
          <p:cNvSpPr txBox="1"/>
          <p:nvPr/>
        </p:nvSpPr>
        <p:spPr>
          <a:xfrm>
            <a:off x="143527" y="5018649"/>
            <a:ext cx="27499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aramond" panose="02020404030301010803" pitchFamily="18" charset="0"/>
              </a:rPr>
              <a:t>Downtown contained in District 3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High future growth area in District 5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Boundaries along 10</a:t>
            </a:r>
            <a:r>
              <a:rPr lang="en-US" sz="1400" baseline="30000" dirty="0">
                <a:latin typeface="Garamond" panose="02020404030301010803" pitchFamily="18" charset="0"/>
              </a:rPr>
              <a:t>th</a:t>
            </a:r>
            <a:r>
              <a:rPr lang="en-US" sz="1400" dirty="0">
                <a:latin typeface="Garamond" panose="02020404030301010803" pitchFamily="18" charset="0"/>
              </a:rPr>
              <a:t> &amp; Hwy 101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5457A1-019D-41F6-98C6-E684D289B67A}"/>
              </a:ext>
            </a:extLst>
          </p:cNvPr>
          <p:cNvSpPr txBox="1"/>
          <p:nvPr/>
        </p:nvSpPr>
        <p:spPr>
          <a:xfrm>
            <a:off x="3197006" y="5018649"/>
            <a:ext cx="27499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aramond" panose="02020404030301010803" pitchFamily="18" charset="0"/>
              </a:rPr>
              <a:t>Downtown contained in District 3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High future growth area in District 5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Boundaries along 11</a:t>
            </a:r>
            <a:r>
              <a:rPr lang="en-US" sz="1400" baseline="30000" dirty="0">
                <a:latin typeface="Garamond" panose="02020404030301010803" pitchFamily="18" charset="0"/>
              </a:rPr>
              <a:t>th</a:t>
            </a:r>
            <a:r>
              <a:rPr lang="en-US" sz="1400" dirty="0">
                <a:latin typeface="Garamond" panose="02020404030301010803" pitchFamily="18" charset="0"/>
              </a:rPr>
              <a:t> &amp; Hwy 101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367B4F-07DA-4284-933E-E1F306F433F6}"/>
              </a:ext>
            </a:extLst>
          </p:cNvPr>
          <p:cNvSpPr txBox="1"/>
          <p:nvPr/>
        </p:nvSpPr>
        <p:spPr>
          <a:xfrm>
            <a:off x="6149963" y="5018649"/>
            <a:ext cx="28705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aramond" panose="02020404030301010803" pitchFamily="18" charset="0"/>
              </a:rPr>
              <a:t>Downtown split between four districts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High future growth area in District 5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Boundaries along El Cam Real &amp; Oak</a:t>
            </a:r>
          </a:p>
        </p:txBody>
      </p:sp>
    </p:spTree>
    <p:extLst>
      <p:ext uri="{BB962C8B-B14F-4D97-AF65-F5344CB8AC3E}">
        <p14:creationId xmlns:p14="http://schemas.microsoft.com/office/powerpoint/2010/main" val="322557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E53A44-18BF-42C7-B058-661C747629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72" y="1132449"/>
            <a:ext cx="2977054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715D2-94EF-4F1D-B86F-557A0364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16, 2022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5E2FF6-1528-4D9A-BFFE-A7281B3F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District Draft Plans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B6FFD7-EC34-4E0F-BF6C-D3BA01810761}"/>
              </a:ext>
            </a:extLst>
          </p:cNvPr>
          <p:cNvSpPr txBox="1"/>
          <p:nvPr/>
        </p:nvSpPr>
        <p:spPr>
          <a:xfrm>
            <a:off x="2980410" y="5018649"/>
            <a:ext cx="31831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aramond" panose="02020404030301010803" pitchFamily="18" charset="0"/>
              </a:rPr>
              <a:t>Downtown split between Districts 1, 3 &amp; 5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High future growth area in District 5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Boundaries along Apple, Elm &amp; ECR</a:t>
            </a:r>
          </a:p>
        </p:txBody>
      </p:sp>
    </p:spTree>
    <p:extLst>
      <p:ext uri="{BB962C8B-B14F-4D97-AF65-F5344CB8AC3E}">
        <p14:creationId xmlns:p14="http://schemas.microsoft.com/office/powerpoint/2010/main" val="2735904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715D2-94EF-4F1D-B86F-557A0364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16, 2022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5E2FF6-1528-4D9A-BFFE-A7281B3F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Sequence Options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12F51E3-8422-4A7F-B351-D159406E0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698" y="5860544"/>
            <a:ext cx="784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(There must be two districts up in 2022 and two in 2024)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749B63-BF99-43B1-89B0-110A927E6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74527"/>
              </p:ext>
            </p:extLst>
          </p:nvPr>
        </p:nvGraphicFramePr>
        <p:xfrm>
          <a:off x="126337" y="1089206"/>
          <a:ext cx="8891321" cy="4679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0536">
                  <a:extLst>
                    <a:ext uri="{9D8B030D-6E8A-4147-A177-3AD203B41FA5}">
                      <a16:colId xmlns:a16="http://schemas.microsoft.com/office/drawing/2014/main" val="376905385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71980739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7455308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46115479"/>
                    </a:ext>
                  </a:extLst>
                </a:gridCol>
                <a:gridCol w="1485902">
                  <a:extLst>
                    <a:ext uri="{9D8B030D-6E8A-4147-A177-3AD203B41FA5}">
                      <a16:colId xmlns:a16="http://schemas.microsoft.com/office/drawing/2014/main" val="13009693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074552672"/>
                    </a:ext>
                  </a:extLst>
                </a:gridCol>
                <a:gridCol w="1243283">
                  <a:extLst>
                    <a:ext uri="{9D8B030D-6E8A-4147-A177-3AD203B41FA5}">
                      <a16:colId xmlns:a16="http://schemas.microsoft.com/office/drawing/2014/main" val="2273504539"/>
                    </a:ext>
                  </a:extLst>
                </a:gridCol>
              </a:tblGrid>
              <a:tr h="80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District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Public Plan 401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NDC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Plan 402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NDC Plan 403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Public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Plan 404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Public Plan 405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Public Plan 406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0094"/>
                  </a:ext>
                </a:extLst>
              </a:tr>
              <a:tr h="80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(vacant)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 or 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(vacant)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(Tipton &amp; </a:t>
                      </a:r>
                      <a:r>
                        <a:rPr kumimoji="0" lang="en-US" sz="200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Untalon</a:t>
                      </a: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(Tipton &amp; </a:t>
                      </a:r>
                      <a:r>
                        <a:rPr kumimoji="0" lang="en-US" sz="200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Untalon</a:t>
                      </a: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(Tipton &amp; </a:t>
                      </a:r>
                      <a:r>
                        <a:rPr kumimoji="0" lang="en-US" sz="200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Untalon</a:t>
                      </a: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(Tipton &amp; </a:t>
                      </a:r>
                      <a:r>
                        <a:rPr kumimoji="0" lang="en-US" sz="200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Untalon</a:t>
                      </a: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7502837"/>
                  </a:ext>
                </a:extLst>
              </a:tr>
              <a:tr h="80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(Tipton &amp; </a:t>
                      </a:r>
                      <a:r>
                        <a:rPr kumimoji="0" lang="en-US" sz="200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Untalon</a:t>
                      </a: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 or 2024?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(three incumbents)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(vacant)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 or 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(vacant)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(Martinez)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(Martinez)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244641"/>
                  </a:ext>
                </a:extLst>
              </a:tr>
              <a:tr h="80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(White)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 or 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(vacant)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(Martinez)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 or 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(vacant)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(vacant)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(vacant)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059031"/>
                  </a:ext>
                </a:extLst>
              </a:tr>
              <a:tr h="80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(Martinez)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(White)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(White)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 (Martinez &amp; White)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(White)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000" b="1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(White)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521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612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6172</TotalTime>
  <Words>906</Words>
  <Application>Microsoft Office PowerPoint</Application>
  <PresentationFormat>On-screen Show (4:3)</PresentationFormat>
  <Paragraphs>206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Garamond</vt:lpstr>
      <vt:lpstr>Tw Cen MT</vt:lpstr>
      <vt:lpstr>Wingdings</vt:lpstr>
      <vt:lpstr>Wingdings 2</vt:lpstr>
      <vt:lpstr>Median</vt:lpstr>
      <vt:lpstr>City of Greenfield  Transition to District Elections</vt:lpstr>
      <vt:lpstr>Transition Process</vt:lpstr>
      <vt:lpstr>Rules and Goals for Drawing Districts</vt:lpstr>
      <vt:lpstr>Four District Draft Plans</vt:lpstr>
      <vt:lpstr>Four District Draft Plans</vt:lpstr>
      <vt:lpstr>Four District Draft Plans</vt:lpstr>
      <vt:lpstr>Five District Draft Plans</vt:lpstr>
      <vt:lpstr>Five District Draft Plans</vt:lpstr>
      <vt:lpstr>Election Sequence Options</vt:lpstr>
      <vt:lpstr>Election Sequence Options</vt:lpstr>
      <vt:lpstr>Public Hearing &amp; Discussion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Daniel Phillips</cp:lastModifiedBy>
  <cp:revision>440</cp:revision>
  <cp:lastPrinted>2017-05-23T05:26:42Z</cp:lastPrinted>
  <dcterms:created xsi:type="dcterms:W3CDTF">2011-05-19T00:29:13Z</dcterms:created>
  <dcterms:modified xsi:type="dcterms:W3CDTF">2022-03-09T22:55:17Z</dcterms:modified>
</cp:coreProperties>
</file>