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306" r:id="rId2"/>
    <p:sldId id="307" r:id="rId3"/>
    <p:sldId id="261" r:id="rId4"/>
    <p:sldId id="298" r:id="rId5"/>
    <p:sldId id="308" r:id="rId6"/>
    <p:sldId id="292" r:id="rId7"/>
    <p:sldId id="309" r:id="rId8"/>
    <p:sldId id="280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0" autoAdjust="0"/>
    <p:restoredTop sz="96357" autoAdjust="0"/>
  </p:normalViewPr>
  <p:slideViewPr>
    <p:cSldViewPr>
      <p:cViewPr varScale="1">
        <p:scale>
          <a:sx n="87" d="100"/>
          <a:sy n="87" d="100"/>
        </p:scale>
        <p:origin x="16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February 23, 2022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F98C-BCDA-446E-87CC-942F990BFA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S" dirty="0"/>
              <a:t>23 de febrero de 2022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1BD240-A9AE-457E-B105-446D54F0C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886200" cy="4343400"/>
          </a:xfrm>
        </p:spPr>
        <p:txBody>
          <a:bodyPr>
            <a:normAutofit/>
          </a:bodyPr>
          <a:lstStyle/>
          <a:p>
            <a:r>
              <a:rPr lang="en-US" b="1" dirty="0"/>
              <a:t>Ciudad de Greenfield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Transición</a:t>
            </a:r>
            <a:r>
              <a:rPr lang="en-US" dirty="0"/>
              <a:t> a </a:t>
            </a:r>
            <a:r>
              <a:rPr lang="en-US" dirty="0" err="1"/>
              <a:t>elecciones</a:t>
            </a:r>
            <a:r>
              <a:rPr lang="en-US" dirty="0"/>
              <a:t> </a:t>
            </a:r>
            <a:r>
              <a:rPr lang="en-US" dirty="0" err="1"/>
              <a:t>distritales</a:t>
            </a:r>
            <a:endParaRPr lang="en-US" dirty="0"/>
          </a:p>
        </p:txBody>
      </p:sp>
      <p:sp>
        <p:nvSpPr>
          <p:cNvPr id="9" name="Google Shape;118;p1">
            <a:extLst>
              <a:ext uri="{FF2B5EF4-FFF2-40B4-BE49-F238E27FC236}">
                <a16:creationId xmlns:a16="http://schemas.microsoft.com/office/drawing/2014/main" id="{52726F73-5B6C-495C-AA17-D06B4275FC73}"/>
              </a:ext>
            </a:extLst>
          </p:cNvPr>
          <p:cNvSpPr txBox="1">
            <a:spLocks/>
          </p:cNvSpPr>
          <p:nvPr/>
        </p:nvSpPr>
        <p:spPr>
          <a:xfrm>
            <a:off x="0" y="4341055"/>
            <a:ext cx="3886200" cy="136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Dr. Daniel Phillips, </a:t>
            </a:r>
            <a:r>
              <a:rPr lang="es-ES" sz="3600" dirty="0">
                <a:solidFill>
                  <a:schemeClr val="bg1"/>
                </a:solidFill>
              </a:rPr>
              <a:t>Consultor</a:t>
            </a:r>
          </a:p>
          <a:p>
            <a:pPr marL="0" indent="0" algn="ctr">
              <a:spcBef>
                <a:spcPts val="0"/>
              </a:spcBef>
              <a:buFont typeface="Wingdings"/>
              <a:buNone/>
            </a:pPr>
            <a:r>
              <a:rPr lang="es-ES" sz="3600" dirty="0">
                <a:solidFill>
                  <a:schemeClr val="bg1"/>
                </a:solidFill>
              </a:rPr>
              <a:t>Corporación Nacional de Demografía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5C58C-4F24-463A-8D15-5962AAA1D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84500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8E2B3E-7E62-466F-853A-50C0482C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Transición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90AEF-07A2-4A05-8B01-7776136E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23 de febrero de 2022</a:t>
            </a:r>
            <a:endParaRPr lang="en-US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4F9B62EE-73FE-4EEE-A1C9-147A81DC9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222246"/>
              </p:ext>
            </p:extLst>
          </p:nvPr>
        </p:nvGraphicFramePr>
        <p:xfrm>
          <a:off x="152400" y="868680"/>
          <a:ext cx="88392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408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234792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Descripción</a:t>
                      </a:r>
                      <a:endParaRPr lang="en-US" sz="20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Tres audiencias previas a los mapas preliminares:31 de enero, 3 y 8 de febrero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Celebradas antes de la publicación de los planes preliminares. El propósito es educar sobre el proceso y solicitar aportes sobre los vecindarios y comunidades de interés en la ciudad.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Fecha límite para los mapas preliminares: 13 de febrero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Fecha límite para que el público presente planos preliminares para su consideración en las audiencias posteriores a los mapas preliminares.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55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Publicación de planos preliminares: 16 de febrero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Planos preliminares publicados en el sitio web de la Ciudad. Todos los planos preliminares que se consideren deben publicarse al menos 7 días antes de la primera audiencia posterior a los mapas preliminares.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Dos audiencias posteriores a los mapas preliminares:23 de febrero y 16 de marzo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El propósito es presentar, discutir y, si es necesario, revisar los mapas preliminares y discutir la secuencia de las elecciones.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Adopción del plan:</a:t>
                      </a:r>
                    </a:p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21 de marzo y 12 de abril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adoptado mediante ordenanza. Primera y segunda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lectura.El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plan final debe publicarse al menos 7 días antes de la adopción.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52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881C-6686-40A0-8932-1222E22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Reglas y objetivos para dibujar distritos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6009-779F-4B75-B8A0-0106AB73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23 de febrero de 2022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E41DE-590C-492B-89CE-55BAFD7FE382}"/>
              </a:ext>
            </a:extLst>
          </p:cNvPr>
          <p:cNvSpPr txBox="1">
            <a:spLocks/>
          </p:cNvSpPr>
          <p:nvPr/>
        </p:nvSpPr>
        <p:spPr>
          <a:xfrm>
            <a:off x="177019" y="1706564"/>
            <a:ext cx="2590800" cy="2408236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n-US" sz="1800" b="1" dirty="0"/>
              <a:t>Población igual</a:t>
            </a:r>
          </a:p>
          <a:p>
            <a:r>
              <a:rPr lang="es-ES" altLang="en-US" sz="1800" b="1" dirty="0"/>
              <a:t>Ley Federal de Derechos Electorales</a:t>
            </a:r>
          </a:p>
          <a:p>
            <a:r>
              <a:rPr lang="es-ES" altLang="en-US" sz="1800" b="1" dirty="0"/>
              <a:t>Sin </a:t>
            </a:r>
            <a:r>
              <a:rPr lang="es-ES" altLang="en-US" sz="1800" b="1" dirty="0" err="1"/>
              <a:t>Gerrymandering</a:t>
            </a:r>
            <a:r>
              <a:rPr lang="es-ES" altLang="en-US" sz="1800" b="1" dirty="0"/>
              <a:t> racial</a:t>
            </a:r>
            <a:endParaRPr lang="en-US" altLang="en-US" sz="1400" b="1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3BBD6B-18DC-4572-8345-0314AD19190B}"/>
              </a:ext>
            </a:extLst>
          </p:cNvPr>
          <p:cNvSpPr txBox="1">
            <a:spLocks/>
          </p:cNvSpPr>
          <p:nvPr/>
        </p:nvSpPr>
        <p:spPr bwMode="auto">
          <a:xfrm>
            <a:off x="179095" y="1084264"/>
            <a:ext cx="2590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1. </a:t>
            </a:r>
            <a:r>
              <a:rPr lang="en-US" altLang="en-US" sz="1600" b="1" dirty="0" err="1">
                <a:solidFill>
                  <a:schemeClr val="bg1"/>
                </a:solidFill>
              </a:rPr>
              <a:t>Leyes</a:t>
            </a:r>
            <a:r>
              <a:rPr lang="en-US" altLang="en-US" sz="1600" b="1" dirty="0">
                <a:solidFill>
                  <a:schemeClr val="bg1"/>
                </a:solidFill>
              </a:rPr>
              <a:t> federales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CD588EC-196C-4ABD-B37A-5982D0A02ABA}"/>
              </a:ext>
            </a:extLst>
          </p:cNvPr>
          <p:cNvSpPr txBox="1">
            <a:spLocks/>
          </p:cNvSpPr>
          <p:nvPr/>
        </p:nvSpPr>
        <p:spPr>
          <a:xfrm>
            <a:off x="2791666" y="1084264"/>
            <a:ext cx="3214637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2. </a:t>
            </a:r>
            <a:r>
              <a:rPr lang="es-ES" sz="1600" b="1" dirty="0">
                <a:solidFill>
                  <a:schemeClr val="bg1"/>
                </a:solidFill>
              </a:rPr>
              <a:t>Criterios de California para ciudades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C1AB-5512-44D0-B177-2E86DCEB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97" y="4220465"/>
            <a:ext cx="2413416" cy="1600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C4D300-45E8-4DD9-953D-2C601AB1A2EB}"/>
              </a:ext>
            </a:extLst>
          </p:cNvPr>
          <p:cNvSpPr txBox="1">
            <a:spLocks/>
          </p:cNvSpPr>
          <p:nvPr/>
        </p:nvSpPr>
        <p:spPr>
          <a:xfrm>
            <a:off x="2791666" y="1687306"/>
            <a:ext cx="3214637" cy="413336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s-ES" altLang="en-US" sz="1800" b="1" dirty="0"/>
              <a:t>Geográficamente contiguos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altLang="en-US" sz="1800" b="1" dirty="0"/>
              <a:t>Barrios y “comunidades de interés” no divididos</a:t>
            </a:r>
            <a:br>
              <a:rPr lang="en-US" altLang="en-US" sz="1800" b="1" dirty="0"/>
            </a:br>
            <a:r>
              <a:rPr lang="en-US" altLang="en-US" sz="1400" dirty="0"/>
              <a:t>(</a:t>
            </a:r>
            <a:r>
              <a:rPr lang="en-US" altLang="en-US" sz="1400" dirty="0" err="1"/>
              <a:t>Áreas</a:t>
            </a:r>
            <a:r>
              <a:rPr lang="en-US" altLang="en-US" sz="1400" dirty="0"/>
              <a:t> </a:t>
            </a:r>
            <a:r>
              <a:rPr lang="en-US" altLang="en-US" sz="1400" dirty="0" err="1"/>
              <a:t>geográficas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socioeconómicas</a:t>
            </a:r>
            <a:r>
              <a:rPr lang="en-US" altLang="en-US" sz="1400" dirty="0"/>
              <a:t> que </a:t>
            </a:r>
            <a:r>
              <a:rPr lang="en-US" altLang="en-US" sz="1400" dirty="0" err="1"/>
              <a:t>deben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mantenerse</a:t>
            </a:r>
            <a:r>
              <a:rPr lang="en-US" altLang="en-US" sz="1400" dirty="0"/>
              <a:t> juntas)</a:t>
            </a:r>
            <a:endParaRPr lang="en-US" altLang="en-US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 err="1"/>
              <a:t>Límites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fácilmente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identificables</a:t>
            </a:r>
            <a:endParaRPr lang="en-US" altLang="en-US" sz="1800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 err="1"/>
              <a:t>Compacto</a:t>
            </a:r>
            <a:br>
              <a:rPr lang="en-US" altLang="en-US" sz="1800" b="1" dirty="0"/>
            </a:br>
            <a:r>
              <a:rPr lang="en-US" altLang="en-US" sz="1400" dirty="0"/>
              <a:t>(</a:t>
            </a:r>
            <a:r>
              <a:rPr lang="es-ES" altLang="en-US" sz="1400" dirty="0"/>
              <a:t>No pasa por alto un grupo de personas para llegar a un grupo de personas más distante</a:t>
            </a:r>
            <a:r>
              <a:rPr lang="en-US" altLang="en-US" sz="1400" dirty="0"/>
              <a:t>)</a:t>
            </a:r>
          </a:p>
          <a:p>
            <a:pPr marL="0" indent="0">
              <a:buNone/>
              <a:defRPr/>
            </a:pPr>
            <a:r>
              <a:rPr lang="en-US" altLang="en-US" sz="1800" b="1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Prohibido</a:t>
            </a:r>
            <a:r>
              <a:rPr lang="en-US" altLang="en-US" sz="18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  <a:endParaRPr lang="en-US" altLang="en-US" sz="1600" b="1" i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s-ES" altLang="en-US" sz="14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“No favorecerá ni discriminará a ningún partido político”.</a:t>
            </a:r>
            <a:endParaRPr lang="en-US" alt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D573AF9-3D14-4A50-AA08-26FE42925484}"/>
              </a:ext>
            </a:extLst>
          </p:cNvPr>
          <p:cNvSpPr txBox="1">
            <a:spLocks/>
          </p:cNvSpPr>
          <p:nvPr/>
        </p:nvSpPr>
        <p:spPr>
          <a:xfrm>
            <a:off x="6030151" y="1066800"/>
            <a:ext cx="3037649" cy="639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3. </a:t>
            </a:r>
            <a:r>
              <a:rPr lang="es-ES" sz="1600" b="1" dirty="0">
                <a:solidFill>
                  <a:schemeClr val="bg1"/>
                </a:solidFill>
              </a:rPr>
              <a:t>Otros principios tradicionales de distribución de distritos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A7ACEBE-6AE4-41DE-B9FB-3583DAC1AF1E}"/>
              </a:ext>
            </a:extLst>
          </p:cNvPr>
          <p:cNvSpPr txBox="1">
            <a:spLocks/>
          </p:cNvSpPr>
          <p:nvPr/>
        </p:nvSpPr>
        <p:spPr>
          <a:xfrm>
            <a:off x="6028075" y="1687306"/>
            <a:ext cx="3037650" cy="413336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n-US" sz="1800" b="1" dirty="0"/>
              <a:t>Respetar las elecciones de los votantes/continuidad en el cargo</a:t>
            </a:r>
          </a:p>
          <a:p>
            <a:r>
              <a:rPr lang="es-ES" altLang="en-US" sz="1800" b="1" dirty="0"/>
              <a:t>Crecimiento futuro de la población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5706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23 de febrero de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Mapas</a:t>
            </a:r>
            <a:r>
              <a:rPr lang="en-US" dirty="0"/>
              <a:t> </a:t>
            </a:r>
            <a:r>
              <a:rPr lang="en-US" dirty="0" err="1"/>
              <a:t>preliminares</a:t>
            </a:r>
            <a:r>
              <a:rPr lang="en-US" dirty="0"/>
              <a:t> de cuatro </a:t>
            </a:r>
            <a:r>
              <a:rPr lang="en-US" dirty="0" err="1"/>
              <a:t>distritos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47196-9372-491C-8153-A8E6F48D6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0DF1D5-997E-4A46-9E55-0C6D681B4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72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BB61C-A7C2-44A5-8FA5-B994519DF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5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AE1CF3-A556-4BC7-B310-416772CEEFB5}"/>
              </a:ext>
            </a:extLst>
          </p:cNvPr>
          <p:cNvSpPr txBox="1"/>
          <p:nvPr/>
        </p:nvSpPr>
        <p:spPr>
          <a:xfrm>
            <a:off x="52108" y="5001734"/>
            <a:ext cx="291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Garamond" panose="02020404030301010803" pitchFamily="18" charset="0"/>
              </a:rPr>
              <a:t>División del centro entre los Distritos 1, 2 y 4</a:t>
            </a:r>
          </a:p>
          <a:p>
            <a:pPr algn="ctr"/>
            <a:r>
              <a:rPr lang="es-ES" sz="1400" dirty="0">
                <a:latin typeface="Garamond" panose="02020404030301010803" pitchFamily="18" charset="0"/>
              </a:rPr>
              <a:t>Área de alto crecimiento futuro en el Distrito 4</a:t>
            </a:r>
          </a:p>
          <a:p>
            <a:pPr algn="ctr"/>
            <a:r>
              <a:rPr lang="es-ES" sz="1400" dirty="0">
                <a:latin typeface="Garamond" panose="02020404030301010803" pitchFamily="18" charset="0"/>
              </a:rPr>
              <a:t>Límites a lo largo de El Cam Real y </a:t>
            </a:r>
            <a:r>
              <a:rPr lang="es-ES" sz="1400" dirty="0" err="1">
                <a:latin typeface="Garamond" panose="02020404030301010803" pitchFamily="18" charset="0"/>
              </a:rPr>
              <a:t>Oak</a:t>
            </a:r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C3959-0689-48A3-8592-876915DFE865}"/>
              </a:ext>
            </a:extLst>
          </p:cNvPr>
          <p:cNvSpPr txBox="1"/>
          <p:nvPr/>
        </p:nvSpPr>
        <p:spPr>
          <a:xfrm>
            <a:off x="2932593" y="5130346"/>
            <a:ext cx="32448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Garamond" panose="02020404030301010803" pitchFamily="18" charset="0"/>
              </a:rPr>
              <a:t>División del centro entre los Distritos 1 y 3</a:t>
            </a:r>
          </a:p>
          <a:p>
            <a:pPr algn="ctr"/>
            <a:r>
              <a:rPr lang="es-ES" sz="1400" dirty="0">
                <a:latin typeface="Garamond" panose="02020404030301010803" pitchFamily="18" charset="0"/>
              </a:rPr>
              <a:t>Área de alto crecimiento futuro en el Distrito 2</a:t>
            </a:r>
          </a:p>
          <a:p>
            <a:pPr algn="ctr"/>
            <a:r>
              <a:rPr lang="es-ES" sz="1400" dirty="0">
                <a:latin typeface="Garamond" panose="02020404030301010803" pitchFamily="18" charset="0"/>
              </a:rPr>
              <a:t>Límites a lo largo de El Cam Real y </a:t>
            </a:r>
            <a:r>
              <a:rPr lang="es-ES" sz="1400" dirty="0" err="1">
                <a:latin typeface="Garamond" panose="02020404030301010803" pitchFamily="18" charset="0"/>
              </a:rPr>
              <a:t>Hwy</a:t>
            </a:r>
            <a:r>
              <a:rPr lang="es-ES" sz="1400" dirty="0">
                <a:latin typeface="Garamond" panose="02020404030301010803" pitchFamily="18" charset="0"/>
              </a:rPr>
              <a:t> 101</a:t>
            </a:r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5852F1-1A0C-4BD1-B08C-2E6C21ED9F94}"/>
              </a:ext>
            </a:extLst>
          </p:cNvPr>
          <p:cNvSpPr txBox="1"/>
          <p:nvPr/>
        </p:nvSpPr>
        <p:spPr>
          <a:xfrm>
            <a:off x="6150806" y="5001734"/>
            <a:ext cx="29070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Garamond" panose="02020404030301010803" pitchFamily="18" charset="0"/>
              </a:rPr>
              <a:t>División del centro entre los Distritos 2 y 3</a:t>
            </a:r>
          </a:p>
          <a:p>
            <a:pPr algn="ctr"/>
            <a:r>
              <a:rPr lang="es-ES" sz="1400" dirty="0">
                <a:latin typeface="Garamond" panose="02020404030301010803" pitchFamily="18" charset="0"/>
              </a:rPr>
              <a:t>Área de alto crecimiento futuro en el Distrito 4</a:t>
            </a:r>
          </a:p>
          <a:p>
            <a:pPr algn="ctr"/>
            <a:r>
              <a:rPr lang="es-ES" sz="1400" dirty="0">
                <a:latin typeface="Garamond" panose="02020404030301010803" pitchFamily="18" charset="0"/>
              </a:rPr>
              <a:t>Límites a lo largo de Apple, </a:t>
            </a:r>
            <a:r>
              <a:rPr lang="es-ES" sz="1400" dirty="0" err="1">
                <a:latin typeface="Garamond" panose="02020404030301010803" pitchFamily="18" charset="0"/>
              </a:rPr>
              <a:t>Oak</a:t>
            </a:r>
            <a:r>
              <a:rPr lang="es-ES" sz="1400" dirty="0">
                <a:latin typeface="Garamond" panose="02020404030301010803" pitchFamily="18" charset="0"/>
              </a:rPr>
              <a:t> y </a:t>
            </a:r>
            <a:r>
              <a:rPr lang="es-ES" sz="1400" dirty="0" err="1">
                <a:latin typeface="Garamond" panose="02020404030301010803" pitchFamily="18" charset="0"/>
              </a:rPr>
              <a:t>Elm</a:t>
            </a:r>
            <a:endParaRPr lang="en-US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6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51A5C1-EFB6-4EC8-A214-5C17A0AB1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C94460-E53D-419D-83DC-EC1441891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72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310566-F181-45E3-8484-6337EADD7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5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23 de febrero de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Mapas</a:t>
            </a:r>
            <a:r>
              <a:rPr lang="en-US" dirty="0"/>
              <a:t> </a:t>
            </a:r>
            <a:r>
              <a:rPr lang="en-US" dirty="0" err="1"/>
              <a:t>preliminares</a:t>
            </a:r>
            <a:r>
              <a:rPr lang="en-US" dirty="0"/>
              <a:t> de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distritos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6E55B-F6B1-4443-ABEC-0E2593530C3B}"/>
              </a:ext>
            </a:extLst>
          </p:cNvPr>
          <p:cNvSpPr txBox="1"/>
          <p:nvPr/>
        </p:nvSpPr>
        <p:spPr>
          <a:xfrm>
            <a:off x="29993" y="5025576"/>
            <a:ext cx="3016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Garamond" panose="02020404030301010803" pitchFamily="18" charset="0"/>
              </a:rPr>
              <a:t>Centro contenido en el Distrito 3</a:t>
            </a:r>
          </a:p>
          <a:p>
            <a:pPr algn="ctr"/>
            <a:r>
              <a:rPr lang="es-ES" sz="1400" dirty="0">
                <a:latin typeface="Garamond" panose="02020404030301010803" pitchFamily="18" charset="0"/>
              </a:rPr>
              <a:t>Área de alto crecimiento futuro en el Distrito 5</a:t>
            </a:r>
          </a:p>
          <a:p>
            <a:pPr algn="ctr"/>
            <a:r>
              <a:rPr lang="es-ES" sz="1400" dirty="0">
                <a:latin typeface="Garamond" panose="02020404030301010803" pitchFamily="18" charset="0"/>
              </a:rPr>
              <a:t>Límites a lo largo de 10th y </a:t>
            </a:r>
            <a:r>
              <a:rPr lang="es-ES" sz="1400" dirty="0" err="1">
                <a:latin typeface="Garamond" panose="02020404030301010803" pitchFamily="18" charset="0"/>
              </a:rPr>
              <a:t>Hwy</a:t>
            </a:r>
            <a:r>
              <a:rPr lang="es-ES" sz="1400" dirty="0">
                <a:latin typeface="Garamond" panose="02020404030301010803" pitchFamily="18" charset="0"/>
              </a:rPr>
              <a:t> 101</a:t>
            </a:r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457A1-019D-41F6-98C6-E684D289B67A}"/>
              </a:ext>
            </a:extLst>
          </p:cNvPr>
          <p:cNvSpPr txBox="1"/>
          <p:nvPr/>
        </p:nvSpPr>
        <p:spPr>
          <a:xfrm>
            <a:off x="3172909" y="5018649"/>
            <a:ext cx="287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Garamond" panose="02020404030301010803" pitchFamily="18" charset="0"/>
              </a:rPr>
              <a:t>Centro contenido en el Distrito 3</a:t>
            </a:r>
          </a:p>
          <a:p>
            <a:pPr algn="ctr"/>
            <a:r>
              <a:rPr lang="es-ES" sz="1400" dirty="0">
                <a:latin typeface="Garamond" panose="02020404030301010803" pitchFamily="18" charset="0"/>
              </a:rPr>
              <a:t>Área de alto crecimiento futuro en el Distrito 5</a:t>
            </a:r>
          </a:p>
          <a:p>
            <a:pPr algn="ctr"/>
            <a:r>
              <a:rPr lang="es-ES" sz="1400" dirty="0">
                <a:latin typeface="Garamond" panose="02020404030301010803" pitchFamily="18" charset="0"/>
              </a:rPr>
              <a:t>Límites a lo largo de 11th y </a:t>
            </a:r>
            <a:r>
              <a:rPr lang="es-ES" sz="1400" dirty="0" err="1">
                <a:latin typeface="Garamond" panose="02020404030301010803" pitchFamily="18" charset="0"/>
              </a:rPr>
              <a:t>Hwy</a:t>
            </a:r>
            <a:r>
              <a:rPr lang="es-ES" sz="1400" dirty="0">
                <a:latin typeface="Garamond" panose="02020404030301010803" pitchFamily="18" charset="0"/>
              </a:rPr>
              <a:t> 101</a:t>
            </a:r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367B4F-07DA-4284-933E-E1F306F433F6}"/>
              </a:ext>
            </a:extLst>
          </p:cNvPr>
          <p:cNvSpPr txBox="1"/>
          <p:nvPr/>
        </p:nvSpPr>
        <p:spPr>
          <a:xfrm>
            <a:off x="6081308" y="4954266"/>
            <a:ext cx="297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Garamond" panose="02020404030301010803" pitchFamily="18" charset="0"/>
              </a:rPr>
              <a:t>El centro dividido en cuatro distritos</a:t>
            </a:r>
          </a:p>
          <a:p>
            <a:pPr algn="ctr"/>
            <a:r>
              <a:rPr lang="es-ES" sz="1400" dirty="0">
                <a:latin typeface="Garamond" panose="02020404030301010803" pitchFamily="18" charset="0"/>
              </a:rPr>
              <a:t>Área de alto crecimiento futuro en el Distrito 5</a:t>
            </a:r>
          </a:p>
          <a:p>
            <a:pPr algn="ctr"/>
            <a:r>
              <a:rPr lang="es-ES" sz="1400" dirty="0">
                <a:latin typeface="Garamond" panose="02020404030301010803" pitchFamily="18" charset="0"/>
              </a:rPr>
              <a:t>Límites a lo largo de El Cam Real y </a:t>
            </a:r>
            <a:r>
              <a:rPr lang="es-ES" sz="1400" dirty="0" err="1">
                <a:latin typeface="Garamond" panose="02020404030301010803" pitchFamily="18" charset="0"/>
              </a:rPr>
              <a:t>Oak</a:t>
            </a:r>
            <a:endParaRPr lang="en-US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7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23 de febrero de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Opciones de secuencia de las elecciones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2F51E3-8422-4A7F-B351-D159406E0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98" y="5860544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 haber dos distritos en las elecciones en 2022 y dos en 2024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749B63-BF99-43B1-89B0-110A927E6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10343"/>
              </p:ext>
            </p:extLst>
          </p:nvPr>
        </p:nvGraphicFramePr>
        <p:xfrm>
          <a:off x="767030" y="1008456"/>
          <a:ext cx="7609936" cy="4034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638">
                  <a:extLst>
                    <a:ext uri="{9D8B030D-6E8A-4147-A177-3AD203B41FA5}">
                      <a16:colId xmlns:a16="http://schemas.microsoft.com/office/drawing/2014/main" val="3769053851"/>
                    </a:ext>
                  </a:extLst>
                </a:gridCol>
                <a:gridCol w="2133766">
                  <a:extLst>
                    <a:ext uri="{9D8B030D-6E8A-4147-A177-3AD203B41FA5}">
                      <a16:colId xmlns:a16="http://schemas.microsoft.com/office/drawing/2014/main" val="3719807398"/>
                    </a:ext>
                  </a:extLst>
                </a:gridCol>
                <a:gridCol w="2133766">
                  <a:extLst>
                    <a:ext uri="{9D8B030D-6E8A-4147-A177-3AD203B41FA5}">
                      <a16:colId xmlns:a16="http://schemas.microsoft.com/office/drawing/2014/main" val="3474553085"/>
                    </a:ext>
                  </a:extLst>
                </a:gridCol>
                <a:gridCol w="2133766">
                  <a:extLst>
                    <a:ext uri="{9D8B030D-6E8A-4147-A177-3AD203B41FA5}">
                      <a16:colId xmlns:a16="http://schemas.microsoft.com/office/drawing/2014/main" val="1946115479"/>
                    </a:ext>
                  </a:extLst>
                </a:gridCol>
              </a:tblGrid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Distrito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Público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401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Plan NDC 402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Plan NDC 403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0094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vacante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vacante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y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502837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y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2024?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tres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titulares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vacante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44641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vacante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059031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521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61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23 de febrero de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Opciones de secuencia de las elecciones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E6FF1D-45C4-425B-87D8-4DCFEFDFB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935104"/>
              </p:ext>
            </p:extLst>
          </p:nvPr>
        </p:nvGraphicFramePr>
        <p:xfrm>
          <a:off x="767030" y="1008456"/>
          <a:ext cx="7691169" cy="4841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540">
                  <a:extLst>
                    <a:ext uri="{9D8B030D-6E8A-4147-A177-3AD203B41FA5}">
                      <a16:colId xmlns:a16="http://schemas.microsoft.com/office/drawing/2014/main" val="3769053851"/>
                    </a:ext>
                  </a:extLst>
                </a:gridCol>
                <a:gridCol w="2156543">
                  <a:extLst>
                    <a:ext uri="{9D8B030D-6E8A-4147-A177-3AD203B41FA5}">
                      <a16:colId xmlns:a16="http://schemas.microsoft.com/office/drawing/2014/main" val="3719807398"/>
                    </a:ext>
                  </a:extLst>
                </a:gridCol>
                <a:gridCol w="2156543">
                  <a:extLst>
                    <a:ext uri="{9D8B030D-6E8A-4147-A177-3AD203B41FA5}">
                      <a16:colId xmlns:a16="http://schemas.microsoft.com/office/drawing/2014/main" val="3474553085"/>
                    </a:ext>
                  </a:extLst>
                </a:gridCol>
                <a:gridCol w="2156543">
                  <a:extLst>
                    <a:ext uri="{9D8B030D-6E8A-4147-A177-3AD203B41FA5}">
                      <a16:colId xmlns:a16="http://schemas.microsoft.com/office/drawing/2014/main" val="1946115479"/>
                    </a:ext>
                  </a:extLst>
                </a:gridCol>
              </a:tblGrid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Distrito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Plan NDC 501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Plan NDC 502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Plan NDC 503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0094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vacante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vacante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502837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y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y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44641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(Walker)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(Walker)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vacante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059031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521136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2024?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(Walker y 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900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12F51E3-8422-4A7F-B351-D159406E0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98" y="5860544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 haber tres distritos en las elecciones en 2022 y dos en 2024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067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Audiencia </a:t>
            </a:r>
            <a:r>
              <a:rPr lang="en-US" dirty="0" err="1"/>
              <a:t>pública</a:t>
            </a:r>
            <a:r>
              <a:rPr lang="en-US" dirty="0"/>
              <a:t> y d</a:t>
            </a:r>
            <a:r>
              <a:rPr lang="en-US"/>
              <a:t>iscusión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78A0F-B609-48B9-90C3-EFA74E24D9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2800" dirty="0"/>
              <a:t>¿Tiene preguntas sobre los mapas preliminares propuestos?</a:t>
            </a:r>
          </a:p>
          <a:p>
            <a:r>
              <a:rPr lang="es-ES" sz="2800" dirty="0"/>
              <a:t>¿Qué mapa preliminar prefiere usted?¿Qué, en todo caso, le gustaría ver revisado en su plano preferido?</a:t>
            </a:r>
          </a:p>
          <a:p>
            <a:r>
              <a:rPr lang="es-ES" sz="2800" dirty="0"/>
              <a:t>Por favor consulte el </a:t>
            </a:r>
            <a:r>
              <a:rPr lang="en-US" u="sng" dirty="0" err="1">
                <a:solidFill>
                  <a:srgbClr val="FFC000"/>
                </a:solidFill>
              </a:rPr>
              <a:t>Mapa</a:t>
            </a:r>
            <a:r>
              <a:rPr lang="en-US" u="sng" dirty="0">
                <a:solidFill>
                  <a:srgbClr val="FFC000"/>
                </a:solidFill>
              </a:rPr>
              <a:t> de </a:t>
            </a:r>
            <a:r>
              <a:rPr lang="en-US" u="sng" dirty="0" err="1">
                <a:solidFill>
                  <a:srgbClr val="FFC000"/>
                </a:solidFill>
              </a:rPr>
              <a:t>Revisión</a:t>
            </a:r>
            <a:r>
              <a:rPr lang="en-US" u="sng" dirty="0">
                <a:solidFill>
                  <a:srgbClr val="FFC000"/>
                </a:solidFill>
              </a:rPr>
              <a:t> </a:t>
            </a:r>
            <a:r>
              <a:rPr lang="en-US" u="sng" dirty="0" err="1">
                <a:solidFill>
                  <a:srgbClr val="FFC000"/>
                </a:solidFill>
              </a:rPr>
              <a:t>Interactivo</a:t>
            </a:r>
            <a:r>
              <a:rPr lang="en-US" u="sng" dirty="0">
                <a:solidFill>
                  <a:srgbClr val="FFC000"/>
                </a:solidFill>
              </a:rPr>
              <a:t> </a:t>
            </a:r>
            <a:r>
              <a:rPr lang="es-ES" dirty="0"/>
              <a:t>para una vista detallada de cada plano.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S" dirty="0"/>
              <a:t>23 de febrero de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06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6162</TotalTime>
  <Words>795</Words>
  <Application>Microsoft Office PowerPoint</Application>
  <PresentationFormat>On-screen Show (4:3)</PresentationFormat>
  <Paragraphs>139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Garamond</vt:lpstr>
      <vt:lpstr>Tw Cen MT</vt:lpstr>
      <vt:lpstr>Wingdings</vt:lpstr>
      <vt:lpstr>Wingdings 2</vt:lpstr>
      <vt:lpstr>Median</vt:lpstr>
      <vt:lpstr>Ciudad de Greenfield  Transición a elecciones distritales</vt:lpstr>
      <vt:lpstr>Proceso de Transición</vt:lpstr>
      <vt:lpstr>Reglas y objetivos para dibujar distritos</vt:lpstr>
      <vt:lpstr>Mapas preliminares de cuatro distritos</vt:lpstr>
      <vt:lpstr>Mapas preliminares de cinco distritos</vt:lpstr>
      <vt:lpstr>Opciones de secuencia de las elecciones</vt:lpstr>
      <vt:lpstr>Opciones de secuencia de las elecciones</vt:lpstr>
      <vt:lpstr>Audiencia pública y discusión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Alicia Fernandez Diaz</cp:lastModifiedBy>
  <cp:revision>438</cp:revision>
  <cp:lastPrinted>2017-05-23T05:26:42Z</cp:lastPrinted>
  <dcterms:created xsi:type="dcterms:W3CDTF">2011-05-19T00:29:13Z</dcterms:created>
  <dcterms:modified xsi:type="dcterms:W3CDTF">2022-02-19T02:43:52Z</dcterms:modified>
</cp:coreProperties>
</file>