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306" r:id="rId2"/>
    <p:sldId id="307" r:id="rId3"/>
    <p:sldId id="261" r:id="rId4"/>
    <p:sldId id="298" r:id="rId5"/>
    <p:sldId id="308" r:id="rId6"/>
    <p:sldId id="292" r:id="rId7"/>
    <p:sldId id="309" r:id="rId8"/>
    <p:sldId id="280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68" d="100"/>
          <a:sy n="68" d="100"/>
        </p:scale>
        <p:origin x="2523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23,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d8c26320d6149dcaaea93d5552afe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City of Greenfield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Transition to District Elections</a:t>
            </a:r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Consultant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Wingdings"/>
              <a:buNone/>
            </a:pPr>
            <a:r>
              <a:rPr lang="en-US" sz="3600" dirty="0">
                <a:solidFill>
                  <a:schemeClr val="bg1"/>
                </a:solidFill>
              </a:rPr>
              <a:t>National Demographics Corporation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/>
        </p:nvGraphicFramePr>
        <p:xfrm>
          <a:off x="495299" y="868680"/>
          <a:ext cx="81534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Three pre-draft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Jan. 31, Feb. 3 &amp;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the release of draft plans.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educate on the process and to solicit input on the neighborhoods and communities of interest in the 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draft plans: Feb.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the public to submit draft plans for consideration at the post-draft hearings.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5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plans: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plans posted to the City website. All draft plans to be considered must be posted at least 7 days prior to the first post-draft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post-draft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23 &amp; Mar.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present, discuss, and, if necessary, revise the draft plans,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adoption: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Mar. 21 &amp; Apr.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adopted via ordinance. First and second readings.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plan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2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and Goals for Drawing Districts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/>
              <a:t>Equal Population</a:t>
            </a:r>
          </a:p>
          <a:p>
            <a:r>
              <a:rPr lang="en-US" altLang="en-US" sz="1800" b="1"/>
              <a:t>Federal Voting Rights Act</a:t>
            </a:r>
          </a:p>
          <a:p>
            <a:r>
              <a:rPr lang="en-US" altLang="en-US" sz="1800" b="1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District Draft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47196-9372-491C-8153-A8E6F48D6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0DF1D5-997E-4A46-9E55-0C6D681B4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BB61C-A7C2-44A5-8FA5-B994519DF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AE1CF3-A556-4BC7-B310-416772CEEFB5}"/>
              </a:ext>
            </a:extLst>
          </p:cNvPr>
          <p:cNvSpPr txBox="1"/>
          <p:nvPr/>
        </p:nvSpPr>
        <p:spPr>
          <a:xfrm>
            <a:off x="-73070" y="5018649"/>
            <a:ext cx="3183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1, 2 &amp;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El Cam Real &amp; Oak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C3959-0689-48A3-8592-876915DFE865}"/>
              </a:ext>
            </a:extLst>
          </p:cNvPr>
          <p:cNvSpPr txBox="1"/>
          <p:nvPr/>
        </p:nvSpPr>
        <p:spPr>
          <a:xfrm>
            <a:off x="2988713" y="5018649"/>
            <a:ext cx="31665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1 &amp;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2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El Cam Real &amp; Hwy 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852F1-1A0C-4BD1-B08C-2E6C21ED9F94}"/>
              </a:ext>
            </a:extLst>
          </p:cNvPr>
          <p:cNvSpPr txBox="1"/>
          <p:nvPr/>
        </p:nvSpPr>
        <p:spPr>
          <a:xfrm>
            <a:off x="6078629" y="5018649"/>
            <a:ext cx="3013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Districts 2 &amp;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4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Apple, Oak &amp; Elm</a:t>
            </a:r>
          </a:p>
        </p:txBody>
      </p:sp>
    </p:spTree>
    <p:extLst>
      <p:ext uri="{BB962C8B-B14F-4D97-AF65-F5344CB8AC3E}">
        <p14:creationId xmlns:p14="http://schemas.microsoft.com/office/powerpoint/2010/main" val="104396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51A5C1-EFB6-4EC8-A214-5C17A0AB1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C94460-E53D-419D-83DC-EC1441891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72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310566-F181-45E3-8484-6337EADD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53" y="1132449"/>
            <a:ext cx="2977054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District Draft Plans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6E55B-F6B1-4443-ABEC-0E2593530C3B}"/>
              </a:ext>
            </a:extLst>
          </p:cNvPr>
          <p:cNvSpPr txBox="1"/>
          <p:nvPr/>
        </p:nvSpPr>
        <p:spPr>
          <a:xfrm>
            <a:off x="143527" y="5018649"/>
            <a:ext cx="2749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contained in District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10</a:t>
            </a:r>
            <a:r>
              <a:rPr lang="en-US" sz="1400" baseline="30000" dirty="0">
                <a:latin typeface="Garamond" panose="02020404030301010803" pitchFamily="18" charset="0"/>
              </a:rPr>
              <a:t>th</a:t>
            </a:r>
            <a:r>
              <a:rPr lang="en-US" sz="1400" dirty="0">
                <a:latin typeface="Garamond" panose="02020404030301010803" pitchFamily="18" charset="0"/>
              </a:rPr>
              <a:t> &amp; Hwy 101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457A1-019D-41F6-98C6-E684D289B67A}"/>
              </a:ext>
            </a:extLst>
          </p:cNvPr>
          <p:cNvSpPr txBox="1"/>
          <p:nvPr/>
        </p:nvSpPr>
        <p:spPr>
          <a:xfrm>
            <a:off x="3197006" y="5018649"/>
            <a:ext cx="2749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contained in District 3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11</a:t>
            </a:r>
            <a:r>
              <a:rPr lang="en-US" sz="1400" baseline="30000" dirty="0">
                <a:latin typeface="Garamond" panose="02020404030301010803" pitchFamily="18" charset="0"/>
              </a:rPr>
              <a:t>th</a:t>
            </a:r>
            <a:r>
              <a:rPr lang="en-US" sz="1400" dirty="0">
                <a:latin typeface="Garamond" panose="02020404030301010803" pitchFamily="18" charset="0"/>
              </a:rPr>
              <a:t> &amp; Hwy 101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67B4F-07DA-4284-933E-E1F306F433F6}"/>
              </a:ext>
            </a:extLst>
          </p:cNvPr>
          <p:cNvSpPr txBox="1"/>
          <p:nvPr/>
        </p:nvSpPr>
        <p:spPr>
          <a:xfrm>
            <a:off x="6149963" y="5018649"/>
            <a:ext cx="2870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Downtown split between four districts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High future growth area in District 5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Boundaries along El Cam Real &amp; Oak</a:t>
            </a:r>
          </a:p>
        </p:txBody>
      </p:sp>
    </p:spTree>
    <p:extLst>
      <p:ext uri="{BB962C8B-B14F-4D97-AF65-F5344CB8AC3E}">
        <p14:creationId xmlns:p14="http://schemas.microsoft.com/office/powerpoint/2010/main" val="32255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Sequence Options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2F51E3-8422-4A7F-B351-D159406E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586054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(There must be two districts up in 2022 and two in 2024)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749B63-BF99-43B1-89B0-110A927E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37076"/>
              </p:ext>
            </p:extLst>
          </p:nvPr>
        </p:nvGraphicFramePr>
        <p:xfrm>
          <a:off x="767030" y="1008456"/>
          <a:ext cx="7609936" cy="403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638">
                  <a:extLst>
                    <a:ext uri="{9D8B030D-6E8A-4147-A177-3AD203B41FA5}">
                      <a16:colId xmlns:a16="http://schemas.microsoft.com/office/drawing/2014/main" val="3769053851"/>
                    </a:ext>
                  </a:extLst>
                </a:gridCol>
                <a:gridCol w="2133766">
                  <a:extLst>
                    <a:ext uri="{9D8B030D-6E8A-4147-A177-3AD203B41FA5}">
                      <a16:colId xmlns:a16="http://schemas.microsoft.com/office/drawing/2014/main" val="3719807398"/>
                    </a:ext>
                  </a:extLst>
                </a:gridCol>
                <a:gridCol w="2133766">
                  <a:extLst>
                    <a:ext uri="{9D8B030D-6E8A-4147-A177-3AD203B41FA5}">
                      <a16:colId xmlns:a16="http://schemas.microsoft.com/office/drawing/2014/main" val="3474553085"/>
                    </a:ext>
                  </a:extLst>
                </a:gridCol>
                <a:gridCol w="2133766">
                  <a:extLst>
                    <a:ext uri="{9D8B030D-6E8A-4147-A177-3AD203B41FA5}">
                      <a16:colId xmlns:a16="http://schemas.microsoft.com/office/drawing/2014/main" val="1946115479"/>
                    </a:ext>
                  </a:extLst>
                </a:gridCol>
              </a:tblGrid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Public Plan 401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 402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 403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094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02837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(three incumbents)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4464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5903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2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Sequence Options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E6FF1D-45C4-425B-87D8-4DCFEFDF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15732"/>
              </p:ext>
            </p:extLst>
          </p:nvPr>
        </p:nvGraphicFramePr>
        <p:xfrm>
          <a:off x="767030" y="1008456"/>
          <a:ext cx="7691169" cy="484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540">
                  <a:extLst>
                    <a:ext uri="{9D8B030D-6E8A-4147-A177-3AD203B41FA5}">
                      <a16:colId xmlns:a16="http://schemas.microsoft.com/office/drawing/2014/main" val="3769053851"/>
                    </a:ext>
                  </a:extLst>
                </a:gridCol>
                <a:gridCol w="2156543">
                  <a:extLst>
                    <a:ext uri="{9D8B030D-6E8A-4147-A177-3AD203B41FA5}">
                      <a16:colId xmlns:a16="http://schemas.microsoft.com/office/drawing/2014/main" val="3719807398"/>
                    </a:ext>
                  </a:extLst>
                </a:gridCol>
                <a:gridCol w="2156543">
                  <a:extLst>
                    <a:ext uri="{9D8B030D-6E8A-4147-A177-3AD203B41FA5}">
                      <a16:colId xmlns:a16="http://schemas.microsoft.com/office/drawing/2014/main" val="3474553085"/>
                    </a:ext>
                  </a:extLst>
                </a:gridCol>
                <a:gridCol w="2156543">
                  <a:extLst>
                    <a:ext uri="{9D8B030D-6E8A-4147-A177-3AD203B41FA5}">
                      <a16:colId xmlns:a16="http://schemas.microsoft.com/office/drawing/2014/main" val="1946115479"/>
                    </a:ext>
                  </a:extLst>
                </a:gridCol>
              </a:tblGrid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District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 501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 502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NDC Plan 503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094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502837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(Tipton &amp; </a:t>
                      </a: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Untalon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4464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(vacant)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059031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(White)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521136"/>
                  </a:ext>
                </a:extLst>
              </a:tr>
              <a:tr h="806848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2022 or 2024?</a:t>
                      </a:r>
                    </a:p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(Walker &amp; Martinez)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900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12F51E3-8422-4A7F-B351-D159406E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5860544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(There must be three districts up in 2022 and two in 2024)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6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Questions about the proposed draft plans?</a:t>
            </a:r>
          </a:p>
          <a:p>
            <a:r>
              <a:rPr lang="en-US" dirty="0"/>
              <a:t>Which draft plan do you prefer?</a:t>
            </a:r>
          </a:p>
          <a:p>
            <a:r>
              <a:rPr lang="en-US" sz="2800" dirty="0"/>
              <a:t>What, if anything, would you like to see revised in your preferred plan?</a:t>
            </a:r>
          </a:p>
          <a:p>
            <a:r>
              <a:rPr lang="en-US" dirty="0"/>
              <a:t>Please refer to the </a:t>
            </a:r>
            <a:r>
              <a:rPr lang="en-US" dirty="0">
                <a:hlinkClick r:id="rId2"/>
              </a:rPr>
              <a:t>Interactive Review Map</a:t>
            </a:r>
            <a:r>
              <a:rPr lang="en-US" dirty="0"/>
              <a:t> for a detailed look at each plan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6134</TotalTime>
  <Words>699</Words>
  <Application>Microsoft Office PowerPoint</Application>
  <PresentationFormat>On-screen Show (4:3)</PresentationFormat>
  <Paragraphs>144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Garamond</vt:lpstr>
      <vt:lpstr>Tw Cen MT</vt:lpstr>
      <vt:lpstr>Wingdings</vt:lpstr>
      <vt:lpstr>Wingdings 2</vt:lpstr>
      <vt:lpstr>Median</vt:lpstr>
      <vt:lpstr>City of Greenfield  Transition to District Elections</vt:lpstr>
      <vt:lpstr>Transition Process</vt:lpstr>
      <vt:lpstr>Rules and Goals for Drawing Districts</vt:lpstr>
      <vt:lpstr>Four District Draft Plans</vt:lpstr>
      <vt:lpstr>Five District Draft Plans</vt:lpstr>
      <vt:lpstr>Election Sequence Options</vt:lpstr>
      <vt:lpstr>Election Sequence Options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437</cp:revision>
  <cp:lastPrinted>2017-05-23T05:26:42Z</cp:lastPrinted>
  <dcterms:created xsi:type="dcterms:W3CDTF">2011-05-19T00:29:13Z</dcterms:created>
  <dcterms:modified xsi:type="dcterms:W3CDTF">2022-02-17T00:14:22Z</dcterms:modified>
</cp:coreProperties>
</file>