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2" r:id="rId4"/>
    <p:sldId id="259" r:id="rId5"/>
    <p:sldId id="260" r:id="rId6"/>
    <p:sldId id="261" r:id="rId7"/>
    <p:sldId id="290" r:id="rId8"/>
    <p:sldId id="264" r:id="rId9"/>
    <p:sldId id="266" r:id="rId10"/>
    <p:sldId id="283" r:id="rId11"/>
    <p:sldId id="292" r:id="rId12"/>
    <p:sldId id="294" r:id="rId13"/>
    <p:sldId id="293" r:id="rId14"/>
    <p:sldId id="284" r:id="rId15"/>
    <p:sldId id="269" r:id="rId16"/>
    <p:sldId id="291" r:id="rId17"/>
    <p:sldId id="273" r:id="rId18"/>
    <p:sldId id="281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000000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0" autoAdjust="0"/>
    <p:restoredTop sz="96357" autoAdjust="0"/>
  </p:normalViewPr>
  <p:slideViewPr>
    <p:cSldViewPr>
      <p:cViewPr varScale="1">
        <p:scale>
          <a:sx n="86" d="100"/>
          <a:sy n="86" d="100"/>
        </p:scale>
        <p:origin x="134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/>
              <a:t>Febrero 3, 2022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BD240-A9AE-457E-B105-446D54F0C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886200" cy="4343400"/>
          </a:xfrm>
        </p:spPr>
        <p:txBody>
          <a:bodyPr>
            <a:normAutofit/>
          </a:bodyPr>
          <a:lstStyle/>
          <a:p>
            <a:r>
              <a:rPr lang="en-US" b="1" dirty="0"/>
              <a:t>Ciudad de Greenfield</a:t>
            </a:r>
            <a:br>
              <a:rPr lang="en-US" dirty="0"/>
            </a:br>
            <a:br>
              <a:rPr lang="en-US" dirty="0"/>
            </a:br>
            <a:r>
              <a:rPr lang="es-MX" dirty="0"/>
              <a:t>Transición a </a:t>
            </a:r>
            <a:br>
              <a:rPr lang="es-MX" dirty="0"/>
            </a:br>
            <a:r>
              <a:rPr lang="es-MX" dirty="0"/>
              <a:t>Elecciones de Distrito</a:t>
            </a:r>
          </a:p>
        </p:txBody>
      </p:sp>
      <p:sp>
        <p:nvSpPr>
          <p:cNvPr id="9" name="Google Shape;118;p1">
            <a:extLst>
              <a:ext uri="{FF2B5EF4-FFF2-40B4-BE49-F238E27FC236}">
                <a16:creationId xmlns:a16="http://schemas.microsoft.com/office/drawing/2014/main" id="{52726F73-5B6C-495C-AA17-D06B4275FC73}"/>
              </a:ext>
            </a:extLst>
          </p:cNvPr>
          <p:cNvSpPr txBox="1">
            <a:spLocks/>
          </p:cNvSpPr>
          <p:nvPr/>
        </p:nvSpPr>
        <p:spPr>
          <a:xfrm>
            <a:off x="0" y="4341055"/>
            <a:ext cx="3886200" cy="136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Dr. Daniel Phillips, </a:t>
            </a:r>
            <a:r>
              <a:rPr lang="es-MX" sz="3600" dirty="0">
                <a:solidFill>
                  <a:schemeClr val="bg1"/>
                </a:solidFill>
              </a:rPr>
              <a:t>Consultante</a:t>
            </a:r>
            <a:endParaRPr lang="es-MX" dirty="0">
              <a:solidFill>
                <a:schemeClr val="bg1"/>
              </a:solidFill>
            </a:endParaRPr>
          </a:p>
          <a:p>
            <a:pPr marL="0" indent="0" algn="ctr">
              <a:buFont typeface="Wingdings"/>
              <a:buNone/>
            </a:pPr>
            <a:r>
              <a:rPr lang="en-US" sz="3600" dirty="0">
                <a:solidFill>
                  <a:schemeClr val="bg1"/>
                </a:solidFill>
              </a:rPr>
              <a:t>National Demographics Corporation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5C58C-4F24-463A-8D15-5962AAA1D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84500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Definiendo los Barrios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5C20B-4D41-41EF-B367-6D695D7A86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rgbClr val="7030A0"/>
                </a:solidFill>
              </a:rPr>
              <a:t>1ª Pregunta: ¿Cuál es su barrio?
2ª Pregunta: ¿cuáles son sus límites geográficos?
</a:t>
            </a:r>
          </a:p>
          <a:p>
            <a:pPr marL="0" indent="0">
              <a:buNone/>
            </a:pPr>
            <a:r>
              <a:rPr lang="es-MX" sz="1800" b="1" dirty="0"/>
              <a:t>Ejemplos de características físicas que definen un límite de barrio:
</a:t>
            </a:r>
            <a:r>
              <a:rPr lang="es-MX" sz="1800" dirty="0"/>
              <a:t>Líneas divisorias de barrios naturales, como carreteras o carreteras principales, ríos, canales y / o colinas
Áreas alrededor de parques o escuelas</a:t>
            </a:r>
          </a:p>
          <a:p>
            <a:r>
              <a:rPr lang="es-MX" sz="1800" dirty="0"/>
              <a:t>Otros puntos de referencia del vecindario</a:t>
            </a:r>
            <a:endParaRPr lang="es-MX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s-MX" sz="2400" b="1" dirty="0">
                <a:solidFill>
                  <a:srgbClr val="7030A0"/>
                </a:solidFill>
              </a:rPr>
              <a:t>En ausencia de testimonio público, los registros de planificación y otros documentos similares pueden proporcionar una definición.
</a:t>
            </a:r>
            <a:endParaRPr lang="es-MX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/>
              <a:t>Febrero </a:t>
            </a:r>
            <a:r>
              <a:rPr lang="en-US" dirty="0"/>
              <a:t>3, 2022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6CE03-B877-48BE-A40D-CA7A8E45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773" y="5643581"/>
            <a:ext cx="3546227" cy="6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6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Definiendo los Barrios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/>
              <a:t>Febrero 3</a:t>
            </a:r>
            <a:r>
              <a:rPr lang="en-US" dirty="0"/>
              <a:t>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5F264-60A9-4299-8589-7BBEE117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86800" cy="476156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8F456D-79A2-4094-8547-DB1E540A0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81096"/>
              </p:ext>
            </p:extLst>
          </p:nvPr>
        </p:nvGraphicFramePr>
        <p:xfrm>
          <a:off x="673100" y="1047750"/>
          <a:ext cx="755650" cy="365760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319328985"/>
                    </a:ext>
                  </a:extLst>
                </a:gridCol>
              </a:tblGrid>
              <a:tr h="13428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091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1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Definiendo los Barrios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/>
              <a:t>Febrero, </a:t>
            </a:r>
            <a:r>
              <a:rPr lang="en-US" dirty="0"/>
              <a:t>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873F5-AC49-4376-A2DC-F84C657C3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839200" cy="50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Definiendo los Barrios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/>
              <a:t>Febrero </a:t>
            </a:r>
            <a:r>
              <a:rPr lang="en-US" dirty="0"/>
              <a:t>3, 2022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523DF-3CC7-46B5-8604-A7700600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2" y="838200"/>
            <a:ext cx="8371936" cy="53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5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E141-D2A2-4D19-825E-7D11A3C4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47"/>
            <a:ext cx="9144000" cy="914400"/>
          </a:xfrm>
        </p:spPr>
        <p:txBody>
          <a:bodyPr>
            <a:noAutofit/>
          </a:bodyPr>
          <a:lstStyle/>
          <a:p>
            <a:r>
              <a:rPr lang="es-MX" sz="3600" dirty="0"/>
              <a:t>Más allá de los barrios:</a:t>
            </a:r>
            <a:br>
              <a:rPr lang="es-MX" sz="3600" dirty="0"/>
            </a:br>
            <a:r>
              <a:rPr lang="es-MX" sz="3600" dirty="0"/>
              <a:t>Definiendo comunidades de interés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14AA-3B16-48AC-B179-9C6C9D2A46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96425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s-MX" sz="2000" b="1" dirty="0">
                <a:solidFill>
                  <a:srgbClr val="7030A0"/>
                </a:solidFill>
              </a:rPr>
              <a:t>1ª Pregunta: ¿Qué define a su comunidad?
</a:t>
            </a:r>
            <a:r>
              <a:rPr lang="es-MX" sz="1800" dirty="0"/>
              <a:t>Área geográfica, más</a:t>
            </a:r>
          </a:p>
          <a:p>
            <a:r>
              <a:rPr lang="es-MX" sz="1800" dirty="0"/>
              <a:t>Cuestión o característica compartida
</a:t>
            </a:r>
            <a:r>
              <a:rPr lang="es-MX" sz="1800" i="1" dirty="0">
                <a:solidFill>
                  <a:schemeClr val="tx2"/>
                </a:solidFill>
              </a:rPr>
              <a:t>Interés social o económico compartido</a:t>
            </a:r>
          </a:p>
          <a:p>
            <a:pPr lvl="1"/>
            <a:r>
              <a:rPr lang="es-MX" sz="1800" i="1" dirty="0">
                <a:solidFill>
                  <a:schemeClr val="tx2"/>
                </a:solidFill>
              </a:rPr>
              <a:t>Impactado por las políticas de la ciudad  </a:t>
            </a:r>
          </a:p>
          <a:p>
            <a:pPr lvl="1"/>
            <a:r>
              <a:rPr lang="es-MX" sz="1800" dirty="0"/>
              <a:t>Cuéntanos "la historia de tu comunidad“</a:t>
            </a:r>
          </a:p>
          <a:p>
            <a:pPr lvl="1"/>
            <a:endParaRPr lang="es-MX" sz="1800" dirty="0"/>
          </a:p>
          <a:p>
            <a:pPr marL="365760" lvl="1" indent="0">
              <a:buNone/>
            </a:pPr>
            <a:r>
              <a:rPr lang="es-MX" sz="2000" b="1" dirty="0">
                <a:solidFill>
                  <a:srgbClr val="7030A0"/>
                </a:solidFill>
              </a:rPr>
              <a:t>2ª Pregunta:
¿Se beneficiaría esta comunidad de ser "incluida dentro de un solo distrito a los efectos de su representación efectiva y justa"? 
</a:t>
            </a:r>
            <a:r>
              <a:rPr lang="es-MX" sz="1800" dirty="0"/>
              <a:t>¿O se beneficiaría más de tener múltiples representantes?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FD1F9-4123-45DB-A3CE-4426D42F75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/>
              <a:t>Febrero </a:t>
            </a:r>
            <a:r>
              <a:rPr lang="en-US" dirty="0"/>
              <a:t>3, 2022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4FE10-AA05-4238-9535-5055F0A2F905}"/>
              </a:ext>
            </a:extLst>
          </p:cNvPr>
          <p:cNvSpPr txBox="1"/>
          <p:nvPr/>
        </p:nvSpPr>
        <p:spPr>
          <a:xfrm>
            <a:off x="1676400" y="5257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>
                <a:latin typeface="Garamond" panose="02020404030301010803" pitchFamily="18" charset="0"/>
              </a:rPr>
              <a:t>Las definiciones de Comunidades de Interés no pueden incluir relaciones con partidos políticos, titulares o candidatos políticos.
</a:t>
            </a:r>
            <a:endParaRPr lang="en-US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1679019"/>
          </a:xfrm>
        </p:spPr>
        <p:txBody>
          <a:bodyPr>
            <a:normAutofit/>
          </a:bodyPr>
          <a:lstStyle/>
          <a:p>
            <a:r>
              <a:rPr lang="es-MX"/>
              <a:t>Demografía socioeconómica
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36803-A916-4E80-B29C-CA813F18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dirty="0"/>
              <a:t>Febrero </a:t>
            </a:r>
            <a:r>
              <a:rPr lang="en-US" dirty="0"/>
              <a:t>3, 2022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46F18-298B-4F13-AA41-C1E7909AD678}"/>
              </a:ext>
            </a:extLst>
          </p:cNvPr>
          <p:cNvSpPr txBox="1"/>
          <p:nvPr/>
        </p:nvSpPr>
        <p:spPr>
          <a:xfrm>
            <a:off x="1153917" y="848440"/>
            <a:ext cx="6995305" cy="907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700" b="1" dirty="0">
                <a:latin typeface="Garamond" panose="02020404030301010803" pitchFamily="18" charset="0"/>
              </a:rPr>
              <a:t>Los inquilinos se encuentran en toda la ciudad, mientras que los que no tienen un título de la escuela preparatoria se concentran en el centro.</a:t>
            </a:r>
            <a:r>
              <a:rPr lang="es-MX" b="1" dirty="0">
                <a:latin typeface="Garamond" panose="02020404030301010803" pitchFamily="18" charset="0"/>
              </a:rPr>
              <a:t>
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EADC8-C1A0-425E-B698-F2D8ECFF2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7" y="1621367"/>
            <a:ext cx="3348624" cy="4371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985AB5-8ACD-4257-A549-75F4FD1AF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1367"/>
            <a:ext cx="3348624" cy="437124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6EDBD4-4BBA-41E1-A377-8A4210D6A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43268"/>
              </p:ext>
            </p:extLst>
          </p:nvPr>
        </p:nvGraphicFramePr>
        <p:xfrm>
          <a:off x="4358936" y="5015883"/>
          <a:ext cx="1473693" cy="274320"/>
        </p:xfrm>
        <a:graphic>
          <a:graphicData uri="http://schemas.openxmlformats.org/drawingml/2006/table">
            <a:tbl>
              <a:tblPr/>
              <a:tblGrid>
                <a:gridCol w="1473693">
                  <a:extLst>
                    <a:ext uri="{9D8B030D-6E8A-4147-A177-3AD203B41FA5}">
                      <a16:colId xmlns:a16="http://schemas.microsoft.com/office/drawing/2014/main" val="384232643"/>
                    </a:ext>
                  </a:extLst>
                </a:gridCol>
              </a:tblGrid>
              <a:tr h="230820">
                <a:tc>
                  <a:txBody>
                    <a:bodyPr/>
                    <a:lstStyle/>
                    <a:p>
                      <a:r>
                        <a:rPr lang="en-US" sz="1200" dirty="0"/>
                        <a:t>Inquilinos </a:t>
                      </a:r>
                      <a:endParaRPr lang="es-MX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278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43686A-D449-4CD2-B0B0-EB21DEA2E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24138"/>
              </p:ext>
            </p:extLst>
          </p:nvPr>
        </p:nvGraphicFramePr>
        <p:xfrm>
          <a:off x="7856738" y="5157926"/>
          <a:ext cx="1154097" cy="585926"/>
        </p:xfrm>
        <a:graphic>
          <a:graphicData uri="http://schemas.openxmlformats.org/drawingml/2006/table">
            <a:tbl>
              <a:tblPr/>
              <a:tblGrid>
                <a:gridCol w="1154097">
                  <a:extLst>
                    <a:ext uri="{9D8B030D-6E8A-4147-A177-3AD203B41FA5}">
                      <a16:colId xmlns:a16="http://schemas.microsoft.com/office/drawing/2014/main" val="3459991944"/>
                    </a:ext>
                  </a:extLst>
                </a:gridCol>
              </a:tblGrid>
              <a:tr h="585926">
                <a:tc>
                  <a:txBody>
                    <a:bodyPr/>
                    <a:lstStyle/>
                    <a:p>
                      <a:r>
                        <a:rPr lang="es-MX" sz="1200" noProof="0" dirty="0"/>
                        <a:t>Graduados de la Preparatoria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70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87075D-15FA-4DA5-8C06-FEFCF7906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5" y="1621367"/>
            <a:ext cx="3348625" cy="4371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13AB0B-EA47-45A2-878A-92A86AD7E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1366"/>
            <a:ext cx="3348623" cy="4371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1298019"/>
          </a:xfrm>
        </p:spPr>
        <p:txBody>
          <a:bodyPr>
            <a:normAutofit fontScale="90000"/>
          </a:bodyPr>
          <a:lstStyle/>
          <a:p>
            <a:r>
              <a:rPr lang="es-MX" dirty="0"/>
              <a:t>Demografía socioeconómica</a:t>
            </a:r>
            <a:r>
              <a:rPr lang="en-US" dirty="0"/>
              <a:t>
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36803-A916-4E80-B29C-CA813F18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dirty="0"/>
              <a:t>Febrero </a:t>
            </a:r>
            <a:r>
              <a:rPr lang="en-US" dirty="0"/>
              <a:t>3, 2022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FCA4D-CFA4-4C7C-ACBA-C9553B93836A}"/>
              </a:ext>
            </a:extLst>
          </p:cNvPr>
          <p:cNvSpPr txBox="1"/>
          <p:nvPr/>
        </p:nvSpPr>
        <p:spPr>
          <a:xfrm>
            <a:off x="1153918" y="848440"/>
            <a:ext cx="6836162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Garamond" panose="02020404030301010803" pitchFamily="18" charset="0"/>
              </a:rPr>
              <a:t>Hay un poco más de habitantes de apartamentos hacia el sur, y un poco más de altos ingresos hacia el oeste y el este.
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31C4B2-2D99-4F98-AFC5-CFE304D0F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70046"/>
              </p:ext>
            </p:extLst>
          </p:nvPr>
        </p:nvGraphicFramePr>
        <p:xfrm>
          <a:off x="8096435" y="4953740"/>
          <a:ext cx="727969" cy="319596"/>
        </p:xfrm>
        <a:graphic>
          <a:graphicData uri="http://schemas.openxmlformats.org/drawingml/2006/table">
            <a:tbl>
              <a:tblPr/>
              <a:tblGrid>
                <a:gridCol w="727969">
                  <a:extLst>
                    <a:ext uri="{9D8B030D-6E8A-4147-A177-3AD203B41FA5}">
                      <a16:colId xmlns:a16="http://schemas.microsoft.com/office/drawing/2014/main" val="252115107"/>
                    </a:ext>
                  </a:extLst>
                </a:gridCol>
              </a:tblGrid>
              <a:tr h="319596">
                <a:tc>
                  <a:txBody>
                    <a:bodyPr/>
                    <a:lstStyle/>
                    <a:p>
                      <a:r>
                        <a:rPr lang="es-MX" sz="1200" noProof="0" dirty="0"/>
                        <a:t>Ingresos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8206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F44FBF-E2D3-4DF6-BDCF-EC9E7A09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78019"/>
              </p:ext>
            </p:extLst>
          </p:nvPr>
        </p:nvGraphicFramePr>
        <p:xfrm>
          <a:off x="4287915" y="5104660"/>
          <a:ext cx="1198485" cy="319596"/>
        </p:xfrm>
        <a:graphic>
          <a:graphicData uri="http://schemas.openxmlformats.org/drawingml/2006/table">
            <a:tbl>
              <a:tblPr/>
              <a:tblGrid>
                <a:gridCol w="1198485">
                  <a:extLst>
                    <a:ext uri="{9D8B030D-6E8A-4147-A177-3AD203B41FA5}">
                      <a16:colId xmlns:a16="http://schemas.microsoft.com/office/drawing/2014/main" val="3866810690"/>
                    </a:ext>
                  </a:extLst>
                </a:gridCol>
              </a:tblGrid>
              <a:tr h="319596">
                <a:tc>
                  <a:txBody>
                    <a:bodyPr/>
                    <a:lstStyle/>
                    <a:p>
                      <a:r>
                        <a:rPr lang="es-MX" sz="1200" noProof="0" dirty="0"/>
                        <a:t>Apartamentos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4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491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B9424-D39E-42BC-824F-7F1D3179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s-MX" dirty="0"/>
              <a:t>Herramientas de mapeo</a:t>
            </a:r>
            <a:r>
              <a:rPr lang="en-US" dirty="0"/>
              <a:t>
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C13C3-B41D-46E3-B43F-FF71A3CA48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Diferentes herramientas para diferentes propósitos
Diferentes herramientas para diferentes niveles de comodidad e interés</a:t>
            </a:r>
          </a:p>
          <a:p>
            <a:pPr lvl="1"/>
            <a:r>
              <a:rPr lang="es-MX" dirty="0"/>
              <a:t>Sencilla herramienta de "revisar borradores de mapas" (incluida)
Herramienta fácil de usar "Dibuja tu vecindario" (disponible)
Herramientas simples de "Dibujar un mapa borrador" basadas en papel y Excel (disponibles)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C17BA-8DC4-4E8A-B260-2CAA8B84C9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/>
              <a:t>Febrero </a:t>
            </a:r>
            <a:r>
              <a:rPr lang="en-US" dirty="0"/>
              <a:t> 3, 2022</a:t>
            </a:r>
          </a:p>
        </p:txBody>
      </p:sp>
    </p:spTree>
    <p:extLst>
      <p:ext uri="{BB962C8B-B14F-4D97-AF65-F5344CB8AC3E}">
        <p14:creationId xmlns:p14="http://schemas.microsoft.com/office/powerpoint/2010/main" val="22338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BB68-CDA0-4E02-B2DB-AD9C1303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s-MX" dirty="0"/>
              <a:t>Audiencia pública y diálogo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97F1-8B9E-4D89-9D1A-AF6425B4C6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334000"/>
          </a:xfrm>
        </p:spPr>
        <p:txBody>
          <a:bodyPr>
            <a:normAutofit/>
          </a:bodyPr>
          <a:lstStyle/>
          <a:p>
            <a:r>
              <a:rPr lang="es-MX" sz="2400" dirty="0"/>
              <a:t>¿El área del centro de la ciudad estaría mejor representada por varios concejales, o debería mantenerse unida en un distrito?
¿Se consideraría la autopista un límite natural entre diferentes distritos?
¿Le gustaría que respetar las elecciones de los votantes / la continuidad del cargo sea una consideración al trazar límites?
¿Le gustaría que el crecimiento futuro fuera una consideración, y si es así, hay grandes desarrollos de viviendas que vendrán en el futuro cercano?
¿Qué herramientas de mapeo, si las hay, le gustaría poner a disposición del público?
¿Está listo para decidir sobre cuatro o cinco distritos, y si no, le gustaría ver planes con una versión para cada uno?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4989-1A4C-44D4-9098-5046A7A193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/>
              <a:t>Febrero 3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45081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Sistemas de Elección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</a:t>
            </a:r>
            <a:r>
              <a:rPr lang="es-MX" dirty="0"/>
              <a:t>En General”</a:t>
            </a:r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“De Distrito”</a:t>
            </a:r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“Por Distrito”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72CD7-80E0-4466-BBCE-DAA2AD294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/>
              <a:t>Febrero 3,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1771650" y="4114800"/>
            <a:ext cx="560070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Garamond" panose="02020404030301010803" pitchFamily="18" charset="0"/>
              </a:rPr>
              <a:t>La Ley de Derechos Electorales de California fue escrita para fomentar específicamente las elecciones por distrito</a:t>
            </a:r>
            <a:endParaRPr lang="en-US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dirty="0"/>
              <a:t>Ley de Derechos Electorales de California </a:t>
            </a:r>
            <a:r>
              <a:rPr lang="en-US" dirty="0"/>
              <a:t>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7987888" cy="5105400"/>
          </a:xfrm>
        </p:spPr>
        <p:txBody>
          <a:bodyPr>
            <a:normAutofit lnSpcReduction="10000"/>
          </a:bodyPr>
          <a:lstStyle/>
          <a:p>
            <a:r>
              <a:rPr lang="es-MX" sz="2000" dirty="0"/>
              <a:t>Bajo la Ley Federal de Derechos electorales (aprobada en 1965), una jurisdicción debe fallar 4 pruebas fácticas antes de que este en incumplimiento de la ley.</a:t>
            </a:r>
            <a:endParaRPr lang="en-US" sz="2000" dirty="0"/>
          </a:p>
          <a:p>
            <a:r>
              <a:rPr lang="es-MX" sz="2000" dirty="0"/>
              <a:t>La VRA de California hace que sea significativamente más fácil para los demandantes forzar a las jurisdicciones a sistemas electorales "por distrito" al eliminar dos de las pruebas de Gingles de la Corte Suprema de los Estados Unidos:</a:t>
            </a:r>
            <a:endParaRPr lang="en-US" sz="2000" dirty="0"/>
          </a:p>
          <a:p>
            <a:pPr lvl="1"/>
            <a:r>
              <a:rPr lang="es-MX" sz="1800" strike="sngStrike" dirty="0"/>
              <a:t> ¿Puede la clase protegida constituir la mayoría de un distrito?</a:t>
            </a:r>
            <a:endParaRPr lang="en-US" sz="1800" strike="sngStrike" dirty="0"/>
          </a:p>
          <a:p>
            <a:pPr lvl="1"/>
            <a:r>
              <a:rPr lang="es-MX" sz="1800" dirty="0"/>
              <a:t>¿Vota la clase protegida en bloque?
 ¿Los votantes que no están en la clase protegida votan en bloque para derrotar a los candidatos preferidos de la clase protegida?</a:t>
            </a:r>
            <a:endParaRPr lang="en-US" sz="1800" dirty="0"/>
          </a:p>
          <a:p>
            <a:pPr lvl="1"/>
            <a:r>
              <a:rPr lang="es-MX" sz="1800" strike="sngStrike" dirty="0"/>
              <a:t>¿La "totalidad de las circunstancias" indica que la raza es un factor en las elecciones?</a:t>
            </a:r>
          </a:p>
          <a:p>
            <a:pPr marL="365760" lvl="1" indent="0">
              <a:buNone/>
            </a:pPr>
            <a:r>
              <a:rPr lang="es-MX" sz="2000" dirty="0"/>
              <a:t>La responsabilidad ahora está determinada solo por la presencia de votos racialmente polarizados.
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A58A-7EC2-476A-8235-F894C9B3E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MX" dirty="0"/>
              <a:t>Febrero 3, 2022</a:t>
            </a:r>
          </a:p>
        </p:txBody>
      </p:sp>
    </p:spTree>
    <p:extLst>
      <p:ext uri="{BB962C8B-B14F-4D97-AF65-F5344CB8AC3E}">
        <p14:creationId xmlns:p14="http://schemas.microsoft.com/office/powerpoint/2010/main" val="322712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Impacto de CVRA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0058D-368F-417C-8024-84E7E11DE5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410200"/>
          </a:xfrm>
        </p:spPr>
        <p:txBody>
          <a:bodyPr>
            <a:normAutofit fontScale="85000" lnSpcReduction="20000"/>
          </a:bodyPr>
          <a:lstStyle/>
          <a:p>
            <a:r>
              <a:rPr lang="es-MX" sz="2400" dirty="0"/>
              <a:t>Cambiado (o en proceso de cambio) como resultado de CVRA:
</a:t>
            </a:r>
            <a:r>
              <a:rPr lang="es-MX" sz="1900" dirty="0"/>
              <a:t>Al menos 240 distritos escolares</a:t>
            </a:r>
          </a:p>
          <a:p>
            <a:pPr lvl="1"/>
            <a:r>
              <a:rPr lang="es-MX" sz="1900" dirty="0"/>
              <a:t>34 Distritos de Colegios Comunitarios
154 ciudades</a:t>
            </a:r>
          </a:p>
          <a:p>
            <a:pPr lvl="1"/>
            <a:r>
              <a:rPr lang="es-MX" sz="1900" dirty="0"/>
              <a:t>1 Junta de Supervisores del Condado
35 distritos de agua y otros distritos especiales.</a:t>
            </a:r>
            <a:endParaRPr lang="es-MX" sz="2400" dirty="0"/>
          </a:p>
          <a:p>
            <a:pPr marL="365760" lvl="1" indent="0">
              <a:buNone/>
            </a:pPr>
            <a:r>
              <a:rPr lang="es-MX" sz="2400" dirty="0"/>
              <a:t>Casos hasta ahora:</a:t>
            </a:r>
            <a:endParaRPr lang="es-MX" sz="2000" dirty="0"/>
          </a:p>
          <a:p>
            <a:pPr lvl="1"/>
            <a:r>
              <a:rPr lang="es-MX" sz="1800" dirty="0" err="1"/>
              <a:t>Palmdale</a:t>
            </a:r>
            <a:r>
              <a:rPr lang="es-MX" sz="1800" dirty="0"/>
              <a:t>, Santa Clara y Santa Mónica fueron a juicio sobre el caso en si. </a:t>
            </a:r>
            <a:r>
              <a:rPr lang="es-MX" sz="1800" dirty="0" err="1"/>
              <a:t>Palmdale</a:t>
            </a:r>
            <a:r>
              <a:rPr lang="es-MX" sz="1800" dirty="0"/>
              <a:t> y Santa Clara perdieron. Santa Mónica está a la espera de una decisión.
Modesto y </a:t>
            </a:r>
            <a:r>
              <a:rPr lang="es-MX" sz="1800" dirty="0" err="1"/>
              <a:t>Palmdale</a:t>
            </a:r>
            <a:r>
              <a:rPr lang="es-MX" sz="1800" dirty="0"/>
              <a:t> gastaron cada uno alrededor de $ 1.8 millones en su defensa (además de los honorarios de abogado en esos casos). 
Santa Mónica ha gastado un estimado de $ 7 millones hasta ahora. Los demandantes en Santa Mónica solicitaron $ 22 millones en honorarios legales después del juicio original.</a:t>
            </a:r>
            <a:endParaRPr lang="es-MX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100" dirty="0"/>
              <a:t>Acuerdos claves:</a:t>
            </a:r>
          </a:p>
          <a:p>
            <a:pPr lvl="1"/>
            <a:r>
              <a:rPr lang="es-MX" sz="1900" dirty="0" err="1"/>
              <a:t>Palmdale</a:t>
            </a:r>
            <a:r>
              <a:rPr lang="es-MX" sz="1900" dirty="0"/>
              <a:t>: $4.7 millones</a:t>
            </a:r>
          </a:p>
          <a:p>
            <a:pPr lvl="1"/>
            <a:r>
              <a:rPr lang="es-MX" sz="1900" dirty="0"/>
              <a:t>Modesto: $3 millones </a:t>
            </a:r>
          </a:p>
          <a:p>
            <a:pPr lvl="1"/>
            <a:r>
              <a:rPr lang="es-MX" sz="1900" dirty="0"/>
              <a:t>Highland: $1.3 millones</a:t>
            </a:r>
          </a:p>
          <a:p>
            <a:pPr lvl="1"/>
            <a:r>
              <a:rPr lang="es-MX" sz="1900" dirty="0"/>
              <a:t>Anaheim: $1.1 millones</a:t>
            </a:r>
          </a:p>
          <a:p>
            <a:pPr lvl="1"/>
            <a:r>
              <a:rPr lang="es-MX" sz="1900" dirty="0" err="1"/>
              <a:t>Whittier</a:t>
            </a:r>
            <a:r>
              <a:rPr lang="es-MX" sz="1900" dirty="0"/>
              <a:t>: $1 millones</a:t>
            </a:r>
          </a:p>
          <a:p>
            <a:pPr lvl="1"/>
            <a:r>
              <a:rPr lang="es-MX" sz="1900" dirty="0"/>
              <a:t>Santa Barbara: $600,000</a:t>
            </a:r>
          </a:p>
          <a:p>
            <a:pPr lvl="1"/>
            <a:r>
              <a:rPr lang="es-MX" sz="1900" dirty="0"/>
              <a:t>Tulare Hospital: $500,000</a:t>
            </a:r>
          </a:p>
          <a:p>
            <a:pPr lvl="1"/>
            <a:r>
              <a:rPr lang="es-MX" sz="1900" dirty="0"/>
              <a:t>Camarillo: $233,000</a:t>
            </a:r>
          </a:p>
          <a:p>
            <a:pPr lvl="1"/>
            <a:r>
              <a:rPr lang="es-MX" sz="1900" dirty="0"/>
              <a:t>Compton </a:t>
            </a:r>
            <a:r>
              <a:rPr lang="es-MX" sz="1900" dirty="0" err="1"/>
              <a:t>Unified</a:t>
            </a:r>
            <a:r>
              <a:rPr lang="es-MX" sz="1900" dirty="0"/>
              <a:t>: $200,000</a:t>
            </a:r>
          </a:p>
          <a:p>
            <a:pPr lvl="1"/>
            <a:r>
              <a:rPr lang="es-MX" sz="1900" dirty="0"/>
              <a:t>Madera </a:t>
            </a:r>
            <a:r>
              <a:rPr lang="es-MX" sz="1900" dirty="0" err="1"/>
              <a:t>Unified</a:t>
            </a:r>
            <a:r>
              <a:rPr lang="es-MX" sz="1900" dirty="0"/>
              <a:t>: alrededor de $170,000</a:t>
            </a:r>
          </a:p>
          <a:p>
            <a:pPr lvl="1"/>
            <a:r>
              <a:rPr lang="es-MX" sz="1900" dirty="0" err="1"/>
              <a:t>Hanford</a:t>
            </a:r>
            <a:r>
              <a:rPr lang="es-MX" sz="1900" dirty="0"/>
              <a:t> </a:t>
            </a:r>
            <a:r>
              <a:rPr lang="es-MX" sz="1900" dirty="0" err="1"/>
              <a:t>Joint</a:t>
            </a:r>
            <a:r>
              <a:rPr lang="es-MX" sz="1900" dirty="0"/>
              <a:t> </a:t>
            </a:r>
            <a:r>
              <a:rPr lang="es-MX" sz="1900" dirty="0" err="1"/>
              <a:t>Union</a:t>
            </a:r>
            <a:r>
              <a:rPr lang="es-MX" sz="1900" dirty="0"/>
              <a:t> </a:t>
            </a:r>
            <a:r>
              <a:rPr lang="es-MX" sz="1900" dirty="0" err="1"/>
              <a:t>Schools</a:t>
            </a:r>
            <a:r>
              <a:rPr lang="es-MX" sz="1900" dirty="0"/>
              <a:t>: $118,000</a:t>
            </a:r>
          </a:p>
          <a:p>
            <a:pPr lvl="1"/>
            <a:r>
              <a:rPr lang="es-MX" sz="1900" dirty="0"/>
              <a:t>Merced City: $42,000</a:t>
            </a:r>
          </a:p>
          <a:p>
            <a:r>
              <a:rPr lang="es-MX" sz="2100" dirty="0"/>
              <a:t>Se estima que hasta el momento hay 16 millones de dólares en acuerdos totales y laudos judiciales.</a:t>
            </a:r>
            <a:endParaRPr lang="es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B4CA-A058-4760-9D54-E0AA0D327E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s-MX" dirty="0"/>
              <a:t>Febrero 3, 2022</a:t>
            </a:r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E2B3E-7E62-466F-853A-50C0482C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1602819"/>
          </a:xfrm>
        </p:spPr>
        <p:txBody>
          <a:bodyPr>
            <a:normAutofit/>
          </a:bodyPr>
          <a:lstStyle/>
          <a:p>
            <a:r>
              <a:rPr lang="es-MX" dirty="0"/>
              <a:t>Proceso de Transición</a:t>
            </a:r>
            <a:r>
              <a:rPr lang="en-US" dirty="0"/>
              <a:t>
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90AEF-07A2-4A05-8B01-7776136E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dirty="0"/>
              <a:t>Febrero </a:t>
            </a:r>
            <a:r>
              <a:rPr lang="en-US" dirty="0"/>
              <a:t>3, 2022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4F9B62EE-73FE-4EEE-A1C9-147A81DC9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15663"/>
              </p:ext>
            </p:extLst>
          </p:nvPr>
        </p:nvGraphicFramePr>
        <p:xfrm>
          <a:off x="495299" y="868680"/>
          <a:ext cx="81534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noProof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Dos audiencias previas al borrador:
31 de enero y 3 de febrero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Celebrado antes de la publicación de los borradores de los planes.
El propósito es educar sobre el proceso y solicitar aportes sobre los vecindarios y comunidades de interés en la Ciudad.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Publicar borradores de planes:</a:t>
                      </a:r>
                      <a:br>
                        <a:rPr lang="es-MX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s-MX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10 de febrero
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Borrador de planes publicados en el sitio web de la Ciudad. Todos los borradores de planes a considerar deben publicarse al menos 7 días antes de la primera audiencia posterior al borrador.
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Dos audiencias posteriores al borrador:
17 y 23 de febrero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El propósito es presentar, dialogar y, si es necesario, revisar los borradores de los planes y hablar sobre la secuencia electoral.
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Adopción del plan:
21 de marzo y 12 de abril
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aprobado mediante ordenanza. Primera y segunda lectura.
El plan final debe publicarse al menos 7 días antes de la adopción.
</a:t>
                      </a:r>
                      <a:endParaRPr lang="en-US" sz="18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47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881C-6686-40A0-8932-1222E225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1689925"/>
          </a:xfrm>
        </p:spPr>
        <p:txBody>
          <a:bodyPr>
            <a:normAutofit/>
          </a:bodyPr>
          <a:lstStyle/>
          <a:p>
            <a:r>
              <a:rPr lang="es-MX" altLang="en-US" dirty="0"/>
              <a:t>Reglas y objetivos para distribuir distritos
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009-779F-4B75-B8A0-0106AB73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dirty="0"/>
              <a:t>Febrero 3</a:t>
            </a:r>
            <a:r>
              <a:rPr lang="en-US" dirty="0"/>
              <a:t>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41DE-590C-492B-89CE-55BAFD7FE382}"/>
              </a:ext>
            </a:extLst>
          </p:cNvPr>
          <p:cNvSpPr txBox="1">
            <a:spLocks/>
          </p:cNvSpPr>
          <p:nvPr/>
        </p:nvSpPr>
        <p:spPr>
          <a:xfrm>
            <a:off x="177019" y="1706564"/>
            <a:ext cx="2590800" cy="2408236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Población </a:t>
            </a:r>
            <a:r>
              <a:rPr lang="es-MX" altLang="en-US" sz="1800" b="1" dirty="0"/>
              <a:t>igualitaria</a:t>
            </a:r>
            <a:r>
              <a:rPr lang="en-US" altLang="en-US" sz="1800" b="1" dirty="0"/>
              <a:t>
</a:t>
            </a:r>
            <a:r>
              <a:rPr lang="es-MX" altLang="en-US" sz="1800" b="1" dirty="0"/>
              <a:t>Ley Federal de Derechos Electorales
Sin Manipulación Racial</a:t>
            </a:r>
          </a:p>
          <a:p>
            <a:pPr lvl="1"/>
            <a:endParaRPr lang="en-US" altLang="en-US" sz="1400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3BBD6B-18DC-4572-8345-0314AD19190B}"/>
              </a:ext>
            </a:extLst>
          </p:cNvPr>
          <p:cNvSpPr txBox="1">
            <a:spLocks/>
          </p:cNvSpPr>
          <p:nvPr/>
        </p:nvSpPr>
        <p:spPr bwMode="auto">
          <a:xfrm>
            <a:off x="179095" y="1084264"/>
            <a:ext cx="2590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1. </a:t>
            </a:r>
            <a:r>
              <a:rPr lang="en-US" altLang="en-US" sz="1600" b="1" dirty="0" err="1">
                <a:solidFill>
                  <a:schemeClr val="bg1"/>
                </a:solidFill>
              </a:rPr>
              <a:t>Leyes</a:t>
            </a:r>
            <a:r>
              <a:rPr lang="en-US" altLang="en-US" sz="1600" b="1" dirty="0">
                <a:solidFill>
                  <a:schemeClr val="bg1"/>
                </a:solidFill>
              </a:rPr>
              <a:t> Federales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D588EC-196C-4ABD-B37A-5982D0A02ABA}"/>
              </a:ext>
            </a:extLst>
          </p:cNvPr>
          <p:cNvSpPr txBox="1">
            <a:spLocks/>
          </p:cNvSpPr>
          <p:nvPr/>
        </p:nvSpPr>
        <p:spPr>
          <a:xfrm>
            <a:off x="2791666" y="1084264"/>
            <a:ext cx="3214637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 </a:t>
            </a:r>
            <a:r>
              <a:rPr lang="es-MX" sz="1600" b="1" dirty="0">
                <a:solidFill>
                  <a:schemeClr val="bg1"/>
                </a:solidFill>
              </a:rPr>
              <a:t>Criterios de California para ciudades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1AB-5512-44D0-B177-2E86DCEB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7" y="4220465"/>
            <a:ext cx="2413416" cy="1600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4D300-45E8-4DD9-953D-2C601AB1A2EB}"/>
              </a:ext>
            </a:extLst>
          </p:cNvPr>
          <p:cNvSpPr txBox="1">
            <a:spLocks/>
          </p:cNvSpPr>
          <p:nvPr/>
        </p:nvSpPr>
        <p:spPr>
          <a:xfrm>
            <a:off x="2791666" y="1687306"/>
            <a:ext cx="3214637" cy="41333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s-MX" altLang="en-US" sz="1800" b="1" dirty="0"/>
              <a:t>Geográficamente contiguo
Barrios indivisos y "comunidades de interés" </a:t>
            </a:r>
            <a:br>
              <a:rPr lang="es-MX" altLang="en-US" sz="1800" b="1" dirty="0"/>
            </a:br>
            <a:r>
              <a:rPr lang="es-MX" altLang="en-US" sz="1800" b="1" dirty="0"/>
              <a:t> </a:t>
            </a:r>
            <a:r>
              <a:rPr lang="es-MX" altLang="en-US" sz="1400" dirty="0"/>
              <a:t>(Áreas geográficas socioeconómicas que deben mantenerse juntas)
</a:t>
            </a:r>
            <a:r>
              <a:rPr lang="es-MX" altLang="en-US" sz="1800" b="1" dirty="0"/>
              <a:t>Límites fácilmente identificables
Compacto</a:t>
            </a:r>
            <a:br>
              <a:rPr lang="es-MX" altLang="en-US" sz="1800" b="1" dirty="0"/>
            </a:br>
            <a:r>
              <a:rPr lang="es-MX" altLang="en-US" sz="1400" dirty="0"/>
              <a:t>(No pasar por alto un grupo de personas para llegar a un grupo de personas más distante)
</a:t>
            </a:r>
            <a:r>
              <a:rPr lang="es-MX" altLang="en-US" sz="18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Prohibido:</a:t>
            </a:r>
            <a:endParaRPr lang="es-MX" altLang="en-US" sz="1600" b="1" i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MX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"No favorecerá ni discriminará a un partido político".</a:t>
            </a:r>
            <a:r>
              <a:rPr lang="en-US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
</a:t>
            </a:r>
            <a:endParaRPr lang="en-US" alt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573AF9-3D14-4A50-AA08-26FE42925484}"/>
              </a:ext>
            </a:extLst>
          </p:cNvPr>
          <p:cNvSpPr txBox="1">
            <a:spLocks/>
          </p:cNvSpPr>
          <p:nvPr/>
        </p:nvSpPr>
        <p:spPr>
          <a:xfrm>
            <a:off x="6030151" y="1066800"/>
            <a:ext cx="3037649" cy="639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3. </a:t>
            </a:r>
            <a:r>
              <a:rPr lang="es-MX" sz="1600" b="1" dirty="0">
                <a:solidFill>
                  <a:schemeClr val="bg1"/>
                </a:solidFill>
              </a:rPr>
              <a:t>Otros principios tradicionales de distribución de distritos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A7ACEBE-6AE4-41DE-B9FB-3583DAC1AF1E}"/>
              </a:ext>
            </a:extLst>
          </p:cNvPr>
          <p:cNvSpPr txBox="1">
            <a:spLocks/>
          </p:cNvSpPr>
          <p:nvPr/>
        </p:nvSpPr>
        <p:spPr>
          <a:xfrm>
            <a:off x="6028075" y="1687306"/>
            <a:ext cx="3037650" cy="41333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n-US" sz="1800" b="1" dirty="0"/>
              <a:t>Respetar las elecciones de los votantes / continuidad en el cargo
Crecimiento futuro de la población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5706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2656935" cy="1298019"/>
          </a:xfrm>
        </p:spPr>
        <p:txBody>
          <a:bodyPr>
            <a:noAutofit/>
          </a:bodyPr>
          <a:lstStyle/>
          <a:p>
            <a:r>
              <a:rPr lang="es-MX" sz="3200" dirty="0"/>
              <a:t>Resumen demográfico</a:t>
            </a:r>
            <a:r>
              <a:rPr lang="en-US" sz="3200" dirty="0"/>
              <a:t>
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dirty="0"/>
              <a:t>Febrero </a:t>
            </a:r>
            <a:r>
              <a:rPr lang="en-US" dirty="0"/>
              <a:t>3, 2022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245268" y="1295400"/>
            <a:ext cx="2186528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Garamond" panose="02020404030301010803" pitchFamily="18" charset="0"/>
              </a:rPr>
              <a:t>Todos los datos presentados son los datos oficiales y más actuales disponibles.
</a:t>
            </a:r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s-MX" b="1" dirty="0">
                <a:latin typeface="Garamond" panose="02020404030301010803" pitchFamily="18" charset="0"/>
              </a:rPr>
              <a:t>Si la ciudad se divide en 4 distritos, cada uno debe contener alrededor de 4.750 personas.
</a:t>
            </a:r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s-MX" b="1" dirty="0">
                <a:latin typeface="Garamond" panose="02020404030301010803" pitchFamily="18" charset="0"/>
              </a:rPr>
              <a:t>Si la ciudad se divide en 5 distritos, cada uno debe contener alrededor de 3.800 personas.
</a:t>
            </a:r>
            <a:endParaRPr lang="en-US" b="1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98155A-1C9B-4F7B-9DFF-A57357E20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42741"/>
              </p:ext>
            </p:extLst>
          </p:nvPr>
        </p:nvGraphicFramePr>
        <p:xfrm>
          <a:off x="2639508" y="152400"/>
          <a:ext cx="6353175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Worksheet" r:id="rId3" imgW="6353175" imgH="6010275" progId="Excel.Sheet.12">
                  <p:embed/>
                </p:oleObj>
              </mc:Choice>
              <mc:Fallback>
                <p:oleObj name="Worksheet" r:id="rId3" imgW="6353175" imgH="6010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508" y="152400"/>
                        <a:ext cx="6353175" cy="601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97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dirty="0"/>
              <a:t>Febrero </a:t>
            </a:r>
            <a:r>
              <a:rPr lang="en-US" dirty="0"/>
              <a:t>3, 2022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B9977E-48BC-4733-A8B6-8EEC46B1A6E5}"/>
              </a:ext>
            </a:extLst>
          </p:cNvPr>
          <p:cNvSpPr txBox="1">
            <a:spLocks/>
          </p:cNvSpPr>
          <p:nvPr/>
        </p:nvSpPr>
        <p:spPr>
          <a:xfrm>
            <a:off x="-401977" y="-31270"/>
            <a:ext cx="9123871" cy="160281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s-MX" altLang="en-US" dirty="0"/>
              <a:t>Resumen demográfico</a:t>
            </a:r>
            <a:r>
              <a:rPr lang="en-US" altLang="en-US" dirty="0"/>
              <a:t>
</a:t>
            </a:r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3CD193E-9370-4D99-9ED7-F3CDC3823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245545"/>
              </p:ext>
            </p:extLst>
          </p:nvPr>
        </p:nvGraphicFramePr>
        <p:xfrm>
          <a:off x="1994632" y="1028533"/>
          <a:ext cx="6929438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Worksheet" r:id="rId3" imgW="3162300" imgH="2395538" progId="Excel.Sheet.12">
                  <p:embed/>
                </p:oleObj>
              </mc:Choice>
              <mc:Fallback>
                <p:oleObj name="Worksheet" r:id="rId3" imgW="3162300" imgH="2395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4632" y="1028533"/>
                        <a:ext cx="6929438" cy="524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36D398F-C3F3-40B6-AA33-52BBE312E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3214"/>
              </p:ext>
            </p:extLst>
          </p:nvPr>
        </p:nvGraphicFramePr>
        <p:xfrm>
          <a:off x="3972758" y="719559"/>
          <a:ext cx="4243526" cy="396240"/>
        </p:xfrm>
        <a:graphic>
          <a:graphicData uri="http://schemas.openxmlformats.org/drawingml/2006/table">
            <a:tbl>
              <a:tblPr/>
              <a:tblGrid>
                <a:gridCol w="4243526">
                  <a:extLst>
                    <a:ext uri="{9D8B030D-6E8A-4147-A177-3AD203B41FA5}">
                      <a16:colId xmlns:a16="http://schemas.microsoft.com/office/drawing/2014/main" val="145223423"/>
                    </a:ext>
                  </a:extLst>
                </a:gridCol>
              </a:tblGrid>
              <a:tr h="13790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2000" b="1" dirty="0"/>
                        <a:t>Ciudad de Greenfield </a:t>
                      </a:r>
                      <a:endParaRPr lang="es-MX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51480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A1F94A6-4E67-48A4-A676-9BB9BF6A1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36227"/>
              </p:ext>
            </p:extLst>
          </p:nvPr>
        </p:nvGraphicFramePr>
        <p:xfrm>
          <a:off x="2556769" y="1981200"/>
          <a:ext cx="1526959" cy="365760"/>
        </p:xfrm>
        <a:graphic>
          <a:graphicData uri="http://schemas.openxmlformats.org/drawingml/2006/table">
            <a:tbl>
              <a:tblPr/>
              <a:tblGrid>
                <a:gridCol w="1526959">
                  <a:extLst>
                    <a:ext uri="{9D8B030D-6E8A-4147-A177-3AD203B41FA5}">
                      <a16:colId xmlns:a16="http://schemas.microsoft.com/office/drawing/2014/main" val="341594114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s-MX" noProof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Categoría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87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73C628-5BA3-4A14-9DA0-D432C2CC0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14961"/>
              </p:ext>
            </p:extLst>
          </p:nvPr>
        </p:nvGraphicFramePr>
        <p:xfrm>
          <a:off x="2592280" y="3728621"/>
          <a:ext cx="1979720" cy="372862"/>
        </p:xfrm>
        <a:graphic>
          <a:graphicData uri="http://schemas.openxmlformats.org/drawingml/2006/table">
            <a:tbl>
              <a:tblPr/>
              <a:tblGrid>
                <a:gridCol w="1979720">
                  <a:extLst>
                    <a:ext uri="{9D8B030D-6E8A-4147-A177-3AD203B41FA5}">
                      <a16:colId xmlns:a16="http://schemas.microsoft.com/office/drawing/2014/main" val="478731049"/>
                    </a:ext>
                  </a:extLst>
                </a:gridCol>
              </a:tblGrid>
              <a:tr h="3728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Población total </a:t>
                      </a:r>
                      <a:endParaRPr lang="es-MX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74576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EDBF806-B1C9-4882-A9D6-322BCF038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316497"/>
              </p:ext>
            </p:extLst>
          </p:nvPr>
        </p:nvGraphicFramePr>
        <p:xfrm>
          <a:off x="2361460" y="5752730"/>
          <a:ext cx="1953088" cy="640080"/>
        </p:xfrm>
        <a:graphic>
          <a:graphicData uri="http://schemas.openxmlformats.org/drawingml/2006/table">
            <a:tbl>
              <a:tblPr/>
              <a:tblGrid>
                <a:gridCol w="1953088">
                  <a:extLst>
                    <a:ext uri="{9D8B030D-6E8A-4147-A177-3AD203B41FA5}">
                      <a16:colId xmlns:a16="http://schemas.microsoft.com/office/drawing/2014/main" val="4187871957"/>
                    </a:ext>
                  </a:extLst>
                </a:gridCol>
              </a:tblGrid>
              <a:tr h="594804">
                <a:tc>
                  <a:txBody>
                    <a:bodyPr/>
                    <a:lstStyle/>
                    <a:p>
                      <a:r>
                        <a:rPr lang="es-MX" noProof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Población con edad para votar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5500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A4B6EA0-2D58-4BDE-BDDB-80573E21B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10147"/>
              </p:ext>
            </p:extLst>
          </p:nvPr>
        </p:nvGraphicFramePr>
        <p:xfrm>
          <a:off x="6152225" y="1544716"/>
          <a:ext cx="887767" cy="365760"/>
        </p:xfrm>
        <a:graphic>
          <a:graphicData uri="http://schemas.openxmlformats.org/drawingml/2006/table">
            <a:tbl>
              <a:tblPr/>
              <a:tblGrid>
                <a:gridCol w="887767">
                  <a:extLst>
                    <a:ext uri="{9D8B030D-6E8A-4147-A177-3AD203B41FA5}">
                      <a16:colId xmlns:a16="http://schemas.microsoft.com/office/drawing/2014/main" val="1365423759"/>
                    </a:ext>
                  </a:extLst>
                </a:gridCol>
              </a:tblGrid>
              <a:tr h="265390">
                <a:tc>
                  <a:txBody>
                    <a:bodyPr/>
                    <a:lstStyle/>
                    <a:p>
                      <a:r>
                        <a:rPr lang="es-MX" noProof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Área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76166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BD5A903-71B3-449E-92C7-776079047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0607"/>
              </p:ext>
            </p:extLst>
          </p:nvPr>
        </p:nvGraphicFramePr>
        <p:xfrm>
          <a:off x="6125592" y="2743200"/>
          <a:ext cx="932156" cy="365760"/>
        </p:xfrm>
        <a:graphic>
          <a:graphicData uri="http://schemas.openxmlformats.org/drawingml/2006/table">
            <a:tbl>
              <a:tblPr/>
              <a:tblGrid>
                <a:gridCol w="932156">
                  <a:extLst>
                    <a:ext uri="{9D8B030D-6E8A-4147-A177-3AD203B41FA5}">
                      <a16:colId xmlns:a16="http://schemas.microsoft.com/office/drawing/2014/main" val="281429941"/>
                    </a:ext>
                  </a:extLst>
                </a:gridCol>
              </a:tblGrid>
              <a:tr h="2409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Latina</a:t>
                      </a:r>
                      <a:endParaRPr lang="es-MX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51095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6C92078-24B6-48B9-9AD4-F395C6681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75580"/>
              </p:ext>
            </p:extLst>
          </p:nvPr>
        </p:nvGraphicFramePr>
        <p:xfrm>
          <a:off x="6409678" y="3108960"/>
          <a:ext cx="967666" cy="365761"/>
        </p:xfrm>
        <a:graphic>
          <a:graphicData uri="http://schemas.openxmlformats.org/drawingml/2006/table">
            <a:tbl>
              <a:tblPr/>
              <a:tblGrid>
                <a:gridCol w="967666">
                  <a:extLst>
                    <a:ext uri="{9D8B030D-6E8A-4147-A177-3AD203B41FA5}">
                      <a16:colId xmlns:a16="http://schemas.microsoft.com/office/drawing/2014/main" val="370953908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Blanca</a:t>
                      </a:r>
                      <a:endParaRPr lang="es-MX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31322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7E6C829-BE8A-474E-A5E9-6C23E3EF0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723205"/>
              </p:ext>
            </p:extLst>
          </p:nvPr>
        </p:nvGraphicFramePr>
        <p:xfrm>
          <a:off x="6409678" y="3542190"/>
          <a:ext cx="829322" cy="365760"/>
        </p:xfrm>
        <a:graphic>
          <a:graphicData uri="http://schemas.openxmlformats.org/drawingml/2006/table">
            <a:tbl>
              <a:tblPr/>
              <a:tblGrid>
                <a:gridCol w="829322">
                  <a:extLst>
                    <a:ext uri="{9D8B030D-6E8A-4147-A177-3AD203B41FA5}">
                      <a16:colId xmlns:a16="http://schemas.microsoft.com/office/drawing/2014/main" val="2624895106"/>
                    </a:ext>
                  </a:extLst>
                </a:gridCol>
              </a:tblGrid>
              <a:tr h="18643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Negra</a:t>
                      </a:r>
                      <a:endParaRPr lang="es-MX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01087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85BE6A9-7C3E-453C-B07F-BC40CC209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79754"/>
              </p:ext>
            </p:extLst>
          </p:nvPr>
        </p:nvGraphicFramePr>
        <p:xfrm>
          <a:off x="6114125" y="3837029"/>
          <a:ext cx="1201075" cy="640080"/>
        </p:xfrm>
        <a:graphic>
          <a:graphicData uri="http://schemas.openxmlformats.org/drawingml/2006/table">
            <a:tbl>
              <a:tblPr/>
              <a:tblGrid>
                <a:gridCol w="1201075">
                  <a:extLst>
                    <a:ext uri="{9D8B030D-6E8A-4147-A177-3AD203B41FA5}">
                      <a16:colId xmlns:a16="http://schemas.microsoft.com/office/drawing/2014/main" val="4283065803"/>
                    </a:ext>
                  </a:extLst>
                </a:gridCol>
              </a:tblGrid>
              <a:tr h="582571">
                <a:tc>
                  <a:txBody>
                    <a:bodyPr/>
                    <a:lstStyle/>
                    <a:p>
                      <a:r>
                        <a:rPr lang="es-MX" noProof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Asiática</a:t>
                      </a:r>
                      <a:r>
                        <a:rPr lang="en-US" dirty="0"/>
                        <a:t>-</a:t>
                      </a:r>
                      <a:r>
                        <a:rPr lang="en-US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Americana</a:t>
                      </a:r>
                      <a:r>
                        <a:rPr lang="en-US" dirty="0"/>
                        <a:t> 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03559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C2C0FAC-1F0A-4333-9CDB-7D42A92D1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01365"/>
              </p:ext>
            </p:extLst>
          </p:nvPr>
        </p:nvGraphicFramePr>
        <p:xfrm>
          <a:off x="7182035" y="1171852"/>
          <a:ext cx="958788" cy="365760"/>
        </p:xfrm>
        <a:graphic>
          <a:graphicData uri="http://schemas.openxmlformats.org/drawingml/2006/table">
            <a:tbl>
              <a:tblPr/>
              <a:tblGrid>
                <a:gridCol w="958788">
                  <a:extLst>
                    <a:ext uri="{9D8B030D-6E8A-4147-A177-3AD203B41FA5}">
                      <a16:colId xmlns:a16="http://schemas.microsoft.com/office/drawing/2014/main" val="3109808430"/>
                    </a:ext>
                  </a:extLst>
                </a:gridCol>
              </a:tblGrid>
              <a:tr h="33735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Total </a:t>
                      </a:r>
                      <a:endParaRPr lang="es-MX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45802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FBD656F-3AC0-4B69-BBAD-BE7C6F503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55488"/>
              </p:ext>
            </p:extLst>
          </p:nvPr>
        </p:nvGraphicFramePr>
        <p:xfrm>
          <a:off x="8291744" y="1071039"/>
          <a:ext cx="834501" cy="608616"/>
        </p:xfrm>
        <a:graphic>
          <a:graphicData uri="http://schemas.openxmlformats.org/drawingml/2006/table">
            <a:tbl>
              <a:tblPr/>
              <a:tblGrid>
                <a:gridCol w="834501">
                  <a:extLst>
                    <a:ext uri="{9D8B030D-6E8A-4147-A177-3AD203B41FA5}">
                      <a16:colId xmlns:a16="http://schemas.microsoft.com/office/drawing/2014/main" val="2066143239"/>
                    </a:ext>
                  </a:extLst>
                </a:gridCol>
              </a:tblGrid>
              <a:tr h="608616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Porcen</a:t>
                      </a:r>
                      <a:r>
                        <a:rPr lang="en-US" sz="16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</a:p>
                    <a:p>
                      <a:r>
                        <a:rPr lang="en-US" sz="16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tage</a:t>
                      </a:r>
                      <a:endParaRPr lang="es-MX" sz="16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34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Latino CVAP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CA70E-01B1-4B4F-AD10-E2ABEFBE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dirty="0"/>
              <a:t>Febrero </a:t>
            </a:r>
            <a:r>
              <a:rPr lang="en-US" dirty="0"/>
              <a:t>3, 2022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399907" y="868680"/>
            <a:ext cx="371489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Garamond" panose="02020404030301010803" pitchFamily="18" charset="0"/>
              </a:rPr>
              <a:t>Los latinos están muy concentrados en toda la ciudad, especialmente al oeste de la autopista 101.
</a:t>
            </a:r>
            <a:endParaRPr lang="en-US" sz="2000" b="1" dirty="0">
              <a:latin typeface="Garamond" panose="02020404030301010803" pitchFamily="18" charset="0"/>
            </a:endParaRPr>
          </a:p>
          <a:p>
            <a:r>
              <a:rPr lang="es-MX" sz="2000" b="1" dirty="0">
                <a:latin typeface="Garamond" panose="02020404030301010803" pitchFamily="18" charset="0"/>
              </a:rPr>
              <a:t>No hay concentraciones significativas de otras clases protegidas.
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6F81E-22EF-42F3-9DCB-9AAB200A2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4072"/>
            <a:ext cx="4245314" cy="55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6622</TotalTime>
  <Words>1387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Garamond</vt:lpstr>
      <vt:lpstr>Tw Cen MT</vt:lpstr>
      <vt:lpstr>Wingdings</vt:lpstr>
      <vt:lpstr>Wingdings 2</vt:lpstr>
      <vt:lpstr>Median</vt:lpstr>
      <vt:lpstr>Worksheet</vt:lpstr>
      <vt:lpstr>Ciudad de Greenfield  Transición a  Elecciones de Distrito</vt:lpstr>
      <vt:lpstr>Sistemas de Elección</vt:lpstr>
      <vt:lpstr>Ley de Derechos Electorales de California (CVRA)</vt:lpstr>
      <vt:lpstr>Impacto de CVRA </vt:lpstr>
      <vt:lpstr>Proceso de Transición
</vt:lpstr>
      <vt:lpstr>Reglas y objetivos para distribuir distritos
</vt:lpstr>
      <vt:lpstr>Resumen demográfico
</vt:lpstr>
      <vt:lpstr>PowerPoint Presentation</vt:lpstr>
      <vt:lpstr>Latino CVAP</vt:lpstr>
      <vt:lpstr>Definiendo los Barrios </vt:lpstr>
      <vt:lpstr>Definiendo los Barrios </vt:lpstr>
      <vt:lpstr>Definiendo los Barrios</vt:lpstr>
      <vt:lpstr>Definiendo los Barrios </vt:lpstr>
      <vt:lpstr>Más allá de los barrios: Definiendo comunidades de interés</vt:lpstr>
      <vt:lpstr>Demografía socioeconómica
</vt:lpstr>
      <vt:lpstr>Demografía socioeconómica
</vt:lpstr>
      <vt:lpstr>Herramientas de mapeo
</vt:lpstr>
      <vt:lpstr>Audiencia pública y diálogo
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Nubia Aguirre</cp:lastModifiedBy>
  <cp:revision>469</cp:revision>
  <cp:lastPrinted>2017-05-23T05:26:42Z</cp:lastPrinted>
  <dcterms:created xsi:type="dcterms:W3CDTF">2011-05-19T00:29:13Z</dcterms:created>
  <dcterms:modified xsi:type="dcterms:W3CDTF">2022-02-05T01:10:51Z</dcterms:modified>
</cp:coreProperties>
</file>