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2" r:id="rId4"/>
    <p:sldId id="259" r:id="rId5"/>
    <p:sldId id="260" r:id="rId6"/>
    <p:sldId id="261" r:id="rId7"/>
    <p:sldId id="290" r:id="rId8"/>
    <p:sldId id="264" r:id="rId9"/>
    <p:sldId id="266" r:id="rId10"/>
    <p:sldId id="283" r:id="rId11"/>
    <p:sldId id="292" r:id="rId12"/>
    <p:sldId id="294" r:id="rId13"/>
    <p:sldId id="293" r:id="rId14"/>
    <p:sldId id="284" r:id="rId15"/>
    <p:sldId id="269" r:id="rId16"/>
    <p:sldId id="291" r:id="rId17"/>
    <p:sldId id="273" r:id="rId18"/>
    <p:sldId id="281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FF99"/>
    <a:srgbClr val="C13F3F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0" autoAdjust="0"/>
    <p:restoredTop sz="96357" autoAdjust="0"/>
  </p:normalViewPr>
  <p:slideViewPr>
    <p:cSldViewPr>
      <p:cViewPr varScale="1">
        <p:scale>
          <a:sx n="68" d="100"/>
          <a:sy n="68" d="100"/>
        </p:scale>
        <p:origin x="2523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8,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8,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8,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February 8,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February 8,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8,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8,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vesredistricting.org/join/17c5c46d-00d4-4808-b5c5-672e761a4d09" TargetMode="External"/><Relationship Id="rId2" Type="http://schemas.openxmlformats.org/officeDocument/2006/relationships/hyperlink" Target="https://ndcresearch.maps.arcgis.com/apps/View/index.html?appid=ed8c26320d6149dcaaea93d5552afe7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.greenfield.ca.us/436/District-Based-Elections" TargetMode="External"/><Relationship Id="rId4" Type="http://schemas.openxmlformats.org/officeDocument/2006/relationships/hyperlink" Target="https://davesredistricting.org/join/b814bb00-f429-46d6-ab60-d0c227bbad67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DF98C-BCDA-446E-87CC-942F990BFA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1BD240-A9AE-457E-B105-446D54F0C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886200" cy="4343400"/>
          </a:xfrm>
        </p:spPr>
        <p:txBody>
          <a:bodyPr>
            <a:normAutofit/>
          </a:bodyPr>
          <a:lstStyle/>
          <a:p>
            <a:r>
              <a:rPr lang="en-US" b="1" dirty="0"/>
              <a:t>City of Greenfield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Transition to District Elections</a:t>
            </a:r>
          </a:p>
        </p:txBody>
      </p:sp>
      <p:sp>
        <p:nvSpPr>
          <p:cNvPr id="9" name="Google Shape;118;p1">
            <a:extLst>
              <a:ext uri="{FF2B5EF4-FFF2-40B4-BE49-F238E27FC236}">
                <a16:creationId xmlns:a16="http://schemas.microsoft.com/office/drawing/2014/main" id="{52726F73-5B6C-495C-AA17-D06B4275FC73}"/>
              </a:ext>
            </a:extLst>
          </p:cNvPr>
          <p:cNvSpPr txBox="1">
            <a:spLocks/>
          </p:cNvSpPr>
          <p:nvPr/>
        </p:nvSpPr>
        <p:spPr>
          <a:xfrm>
            <a:off x="0" y="4341055"/>
            <a:ext cx="3886200" cy="136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Dr. Daniel Phillips, Consultant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Font typeface="Wingdings"/>
              <a:buNone/>
            </a:pPr>
            <a:r>
              <a:rPr lang="en-US" sz="3600" dirty="0">
                <a:solidFill>
                  <a:schemeClr val="bg1"/>
                </a:solidFill>
              </a:rPr>
              <a:t>National Demographics Corporation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E5C58C-4F24-463A-8D15-5962AAA1D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484500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Neighborhoods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5C20B-4D41-41EF-B367-6D695D7A86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b="1" baseline="30000" dirty="0">
                <a:solidFill>
                  <a:srgbClr val="7030A0"/>
                </a:solidFill>
              </a:rPr>
              <a:t>st</a:t>
            </a:r>
            <a:r>
              <a:rPr lang="en-US" sz="2400" b="1" dirty="0">
                <a:solidFill>
                  <a:srgbClr val="7030A0"/>
                </a:solidFill>
              </a:rPr>
              <a:t> Question: what is your neighborhood?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2</a:t>
            </a:r>
            <a:r>
              <a:rPr lang="en-US" sz="2400" b="1" baseline="30000" dirty="0">
                <a:solidFill>
                  <a:srgbClr val="7030A0"/>
                </a:solidFill>
              </a:rPr>
              <a:t>nd</a:t>
            </a:r>
            <a:r>
              <a:rPr lang="en-US" sz="2400" b="1" dirty="0">
                <a:solidFill>
                  <a:srgbClr val="7030A0"/>
                </a:solidFill>
              </a:rPr>
              <a:t> Question: what are its geographic boundaries?</a:t>
            </a: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Examples of physical features defining a neighborhood boundary:</a:t>
            </a:r>
          </a:p>
          <a:p>
            <a:r>
              <a:rPr lang="en-US" sz="1800" dirty="0"/>
              <a:t>Natural neighborhood dividing lines, such as highway or major roads, rivers, canals and/or hills</a:t>
            </a:r>
          </a:p>
          <a:p>
            <a:r>
              <a:rPr lang="en-US" sz="1800" dirty="0"/>
              <a:t>Areas around parks or schools</a:t>
            </a:r>
          </a:p>
          <a:p>
            <a:r>
              <a:rPr lang="en-US" sz="1800" dirty="0"/>
              <a:t>Other neighborhood landmarks</a:t>
            </a: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In the absence of public testimony, planning records and other similar documents may provide definition.</a:t>
            </a:r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6CE03-B877-48BE-A40D-CA7A8E45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773" y="5643581"/>
            <a:ext cx="3546227" cy="6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6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Neighborhoods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5F264-60A9-4299-8589-7BBEE117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686800" cy="47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1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Neighborhoods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B873F5-AC49-4376-A2DC-F84C657C3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0650"/>
            <a:ext cx="8839200" cy="50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Neighborhoods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523DF-3CC7-46B5-8604-A77006006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2" y="838200"/>
            <a:ext cx="8371936" cy="53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5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E141-D2A2-4D19-825E-7D11A3C4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47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/>
              <a:t>Beyond Neighborhoods:</a:t>
            </a:r>
            <a:br>
              <a:rPr lang="en-US" sz="3600" dirty="0"/>
            </a:br>
            <a:r>
              <a:rPr lang="en-US" sz="3600" dirty="0"/>
              <a:t>Defining Communities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014AA-3B16-48AC-B179-9C6C9D2A46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396425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1</a:t>
            </a:r>
            <a:r>
              <a:rPr lang="en-US" sz="2000" b="1" baseline="30000" dirty="0">
                <a:solidFill>
                  <a:srgbClr val="7030A0"/>
                </a:solidFill>
              </a:rPr>
              <a:t>st</a:t>
            </a:r>
            <a:r>
              <a:rPr lang="en-US" sz="2000" b="1" dirty="0">
                <a:solidFill>
                  <a:srgbClr val="7030A0"/>
                </a:solidFill>
              </a:rPr>
              <a:t> Question: What defines your community?</a:t>
            </a:r>
          </a:p>
          <a:p>
            <a:r>
              <a:rPr lang="en-US" sz="1800" dirty="0"/>
              <a:t>Geographic Area, plus</a:t>
            </a:r>
          </a:p>
          <a:p>
            <a:r>
              <a:rPr lang="en-US" sz="1800" dirty="0"/>
              <a:t>Shared issue or characteristic</a:t>
            </a:r>
          </a:p>
          <a:p>
            <a:pPr lvl="1"/>
            <a:r>
              <a:rPr lang="en-US" sz="1800" i="1" dirty="0">
                <a:solidFill>
                  <a:schemeClr val="tx2"/>
                </a:solidFill>
              </a:rPr>
              <a:t>Shared social or economic interest</a:t>
            </a:r>
          </a:p>
          <a:p>
            <a:pPr lvl="1"/>
            <a:r>
              <a:rPr lang="en-US" sz="1800" i="1" dirty="0">
                <a:solidFill>
                  <a:schemeClr val="tx2"/>
                </a:solidFill>
              </a:rPr>
              <a:t>Impacted by city policies</a:t>
            </a:r>
          </a:p>
          <a:p>
            <a:r>
              <a:rPr lang="en-US" sz="1800" dirty="0"/>
              <a:t>Tell us “your community’s story”</a:t>
            </a: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baseline="30000" dirty="0">
                <a:solidFill>
                  <a:srgbClr val="7030A0"/>
                </a:solidFill>
              </a:rPr>
              <a:t>nd</a:t>
            </a:r>
            <a:r>
              <a:rPr lang="en-US" sz="2000" b="1" dirty="0">
                <a:solidFill>
                  <a:srgbClr val="7030A0"/>
                </a:solidFill>
              </a:rPr>
              <a:t> Question: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Would this community benefit from being “included within a single district for purposes of its effective and fair representation”? </a:t>
            </a:r>
          </a:p>
          <a:p>
            <a:r>
              <a:rPr lang="en-US" sz="1800" dirty="0"/>
              <a:t>Or would it benefit more from having multiple representatives?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FD1F9-4123-45DB-A3CE-4426D42F75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4FE10-AA05-4238-9535-5055F0A2F905}"/>
              </a:ext>
            </a:extLst>
          </p:cNvPr>
          <p:cNvSpPr txBox="1"/>
          <p:nvPr/>
        </p:nvSpPr>
        <p:spPr>
          <a:xfrm>
            <a:off x="1676400" y="527747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Garamond" panose="02020404030301010803" pitchFamily="18" charset="0"/>
              </a:rPr>
              <a:t>Definitions of Communities of Interest may </a:t>
            </a:r>
            <a:r>
              <a:rPr lang="en-US" i="1" u="sng" dirty="0">
                <a:latin typeface="Garamond" panose="02020404030301010803" pitchFamily="18" charset="0"/>
              </a:rPr>
              <a:t>not</a:t>
            </a:r>
            <a:r>
              <a:rPr lang="en-US" i="1" dirty="0">
                <a:latin typeface="Garamond" panose="02020404030301010803" pitchFamily="18" charset="0"/>
              </a:rPr>
              <a:t> include relationships with political parties, incumbents, or political candidates.</a:t>
            </a:r>
          </a:p>
        </p:txBody>
      </p:sp>
    </p:spTree>
    <p:extLst>
      <p:ext uri="{BB962C8B-B14F-4D97-AF65-F5344CB8AC3E}">
        <p14:creationId xmlns:p14="http://schemas.microsoft.com/office/powerpoint/2010/main" val="42766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Socio-Economic Demographics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36803-A916-4E80-B29C-CA813F18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46F18-298B-4F13-AA41-C1E7909AD678}"/>
              </a:ext>
            </a:extLst>
          </p:cNvPr>
          <p:cNvSpPr txBox="1"/>
          <p:nvPr/>
        </p:nvSpPr>
        <p:spPr>
          <a:xfrm>
            <a:off x="1153918" y="848440"/>
            <a:ext cx="68361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Renters are found throughout the city, while those without a high school degree are concentrated in the center.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EADC8-C1A0-425E-B698-F2D8ECFF2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7" y="1621367"/>
            <a:ext cx="3348624" cy="4371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985AB5-8ACD-4257-A549-75F4FD1AF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1367"/>
            <a:ext cx="3348624" cy="43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87075D-15FA-4DA5-8C06-FEFCF7906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5" y="1621367"/>
            <a:ext cx="3348625" cy="4371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13AB0B-EA47-45A2-878A-92A86AD7E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1366"/>
            <a:ext cx="3348624" cy="4371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Socio-Economic Demographics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36803-A916-4E80-B29C-CA813F18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FCA4D-CFA4-4C7C-ACBA-C9553B93836A}"/>
              </a:ext>
            </a:extLst>
          </p:cNvPr>
          <p:cNvSpPr txBox="1"/>
          <p:nvPr/>
        </p:nvSpPr>
        <p:spPr>
          <a:xfrm>
            <a:off x="1153918" y="848440"/>
            <a:ext cx="68361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There are slightly more apartment dwellers toward the south, and slightly more high earners toward the west and east.</a:t>
            </a:r>
          </a:p>
        </p:txBody>
      </p:sp>
    </p:spTree>
    <p:extLst>
      <p:ext uri="{BB962C8B-B14F-4D97-AF65-F5344CB8AC3E}">
        <p14:creationId xmlns:p14="http://schemas.microsoft.com/office/powerpoint/2010/main" val="3797491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1B9424-D39E-42BC-824F-7F1D3179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3C13C3-B41D-46E3-B43F-FF71A3CA48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Different tools for different purposes</a:t>
            </a:r>
          </a:p>
          <a:p>
            <a:r>
              <a:rPr lang="en-US" dirty="0"/>
              <a:t>Different tools for different levels of comfort and interest</a:t>
            </a:r>
          </a:p>
          <a:p>
            <a:pPr lvl="1"/>
            <a:r>
              <a:rPr lang="en-US" dirty="0"/>
              <a:t>Simple “review draft maps” tool: </a:t>
            </a:r>
            <a:r>
              <a:rPr lang="en-US" dirty="0">
                <a:hlinkClick r:id="rId2"/>
              </a:rPr>
              <a:t>Interactive Review Map</a:t>
            </a:r>
            <a:endParaRPr lang="en-US" dirty="0"/>
          </a:p>
          <a:p>
            <a:pPr lvl="1"/>
            <a:r>
              <a:rPr lang="en-US" dirty="0"/>
              <a:t>Simple paper mapping tool: 4 districts or 5 districts</a:t>
            </a:r>
          </a:p>
          <a:p>
            <a:pPr lvl="1"/>
            <a:r>
              <a:rPr lang="en-US" dirty="0"/>
              <a:t>Easy-to-use online mapping tool: </a:t>
            </a:r>
            <a:r>
              <a:rPr lang="en-US" dirty="0">
                <a:hlinkClick r:id="rId3"/>
              </a:rPr>
              <a:t>4 districts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5 districts</a:t>
            </a:r>
            <a:endParaRPr lang="en-US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/>
              <a:t>All tools available at </a:t>
            </a:r>
            <a:r>
              <a:rPr lang="en-US" sz="2800" dirty="0">
                <a:hlinkClick r:id="rId5"/>
              </a:rPr>
              <a:t>ci.greenfield.ca.us/436/District-Based-Elections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C17BA-8DC4-4E8A-B260-2CAA8B84C9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BB68-CDA0-4E02-B2DB-AD9C1303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Hearing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97F1-8B9E-4D89-9D1A-AF6425B4C6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Would the downtown area be better represented by multiple councilmembers, or should it be kept together in one district?</a:t>
            </a:r>
          </a:p>
          <a:p>
            <a:r>
              <a:rPr lang="en-US" sz="2400" dirty="0"/>
              <a:t>Would the freeway be considered a natural boundary between different districts?</a:t>
            </a:r>
          </a:p>
          <a:p>
            <a:r>
              <a:rPr lang="en-US" sz="2400" dirty="0"/>
              <a:t>Would you like respecting voters’ choices / continuity of office to be a consideration when drawing boundaries?</a:t>
            </a:r>
          </a:p>
          <a:p>
            <a:r>
              <a:rPr lang="en-US" sz="2400" dirty="0"/>
              <a:t>Would you like future growth to be a consideration, and if so, are there any large housing developments that are coming in the near future?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64989-1A4C-44D4-9098-5046A7A193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1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“From District”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“By District”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72CD7-80E0-4466-BBCE-DAA2AD294F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0E62-B3E1-46F2-807C-650CFFDE8588}"/>
              </a:ext>
            </a:extLst>
          </p:cNvPr>
          <p:cNvSpPr txBox="1"/>
          <p:nvPr/>
        </p:nvSpPr>
        <p:spPr>
          <a:xfrm>
            <a:off x="1771650" y="4114800"/>
            <a:ext cx="56007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The California Voting Rights Act was written to specifically encourage by-district elections</a:t>
            </a:r>
          </a:p>
        </p:txBody>
      </p:sp>
    </p:spTree>
    <p:extLst>
      <p:ext uri="{BB962C8B-B14F-4D97-AF65-F5344CB8AC3E}">
        <p14:creationId xmlns:p14="http://schemas.microsoft.com/office/powerpoint/2010/main" val="60008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82DA-A681-47C0-B809-69B477FB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Voting Rights Act (CVRA)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7BA8-468C-4539-8957-0EEED3137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7987888" cy="5105400"/>
          </a:xfrm>
        </p:spPr>
        <p:txBody>
          <a:bodyPr/>
          <a:lstStyle/>
          <a:p>
            <a:r>
              <a:rPr lang="en-US" sz="2000" dirty="0"/>
              <a:t>Under the Federal Voting Rights Act (passed in 1965), a jurisdiction must fail 4 factual tests before it is in violation of the law.</a:t>
            </a:r>
          </a:p>
          <a:p>
            <a:r>
              <a:rPr lang="en-US" sz="2000" dirty="0"/>
              <a:t>The California VRA makes it significantly easier for plaintiffs to force jurisdictions into “by-district” election systems by eliminating two of the US Supreme Court Gingles tests:</a:t>
            </a:r>
          </a:p>
          <a:p>
            <a:pPr lvl="1"/>
            <a:r>
              <a:rPr lang="en-US" sz="1800" strike="sngStrike" dirty="0"/>
              <a:t>Can the protected class constitute the majority of a district?</a:t>
            </a:r>
          </a:p>
          <a:p>
            <a:pPr lvl="1"/>
            <a:r>
              <a:rPr lang="en-US" sz="1800" dirty="0"/>
              <a:t>Does the protected class vote as a bloc?</a:t>
            </a:r>
          </a:p>
          <a:p>
            <a:pPr lvl="1"/>
            <a:r>
              <a:rPr lang="en-US" sz="1800" dirty="0"/>
              <a:t>Do the voters who are not in the protected class vote in a bloc to defeat the preferred candidates of the protected class?</a:t>
            </a:r>
          </a:p>
          <a:p>
            <a:pPr lvl="1"/>
            <a:r>
              <a:rPr lang="en-US" sz="1800" strike="sngStrike" dirty="0"/>
              <a:t>Do the “totality of circumstances” indicate race is a factor in elections?</a:t>
            </a:r>
          </a:p>
          <a:p>
            <a:r>
              <a:rPr lang="en-US" sz="2000" dirty="0"/>
              <a:t>Liability is now determined only by the presence of racially polarized voting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A58A-7EC2-476A-8235-F894C9B3EC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2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05DC-F25E-4B6A-A93A-BDF8DA54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CVRA Impact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E0058D-368F-417C-8024-84E7E11DE5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Switched (or in the process of switching) as a result of CVRA:</a:t>
            </a:r>
          </a:p>
          <a:p>
            <a:pPr lvl="1"/>
            <a:r>
              <a:rPr lang="en-US" sz="1900" dirty="0"/>
              <a:t>At least 240 school districts</a:t>
            </a:r>
          </a:p>
          <a:p>
            <a:pPr lvl="1"/>
            <a:r>
              <a:rPr lang="en-US" sz="1900" dirty="0"/>
              <a:t>34 Community College Districts</a:t>
            </a:r>
          </a:p>
          <a:p>
            <a:pPr lvl="1"/>
            <a:r>
              <a:rPr lang="en-US" sz="1900" dirty="0"/>
              <a:t>154 cities</a:t>
            </a:r>
          </a:p>
          <a:p>
            <a:pPr lvl="1"/>
            <a:r>
              <a:rPr lang="en-US" sz="1900" dirty="0"/>
              <a:t>1 County Board of Supervisors</a:t>
            </a:r>
          </a:p>
          <a:p>
            <a:pPr lvl="1"/>
            <a:r>
              <a:rPr lang="en-US" sz="1900" dirty="0"/>
              <a:t>35 water and other special districts.</a:t>
            </a:r>
            <a:endParaRPr lang="en-US" sz="1600" dirty="0"/>
          </a:p>
          <a:p>
            <a:r>
              <a:rPr lang="en-US" sz="2400" dirty="0"/>
              <a:t>Cases So Far:</a:t>
            </a:r>
            <a:endParaRPr lang="en-US" sz="2000" dirty="0"/>
          </a:p>
          <a:p>
            <a:pPr lvl="1"/>
            <a:r>
              <a:rPr lang="en-US" sz="1800" dirty="0"/>
              <a:t>Palmdale, Santa Clara and Santa Monica went to trial on the merits. Palmdale and Santa Clara lost. Santa Monica is awaiting a decision.</a:t>
            </a:r>
          </a:p>
          <a:p>
            <a:pPr lvl="1"/>
            <a:r>
              <a:rPr lang="en-US" sz="1800" dirty="0"/>
              <a:t>Modesto and Palmdale each spent about $1.8 million on their defense (in addition to the attorney fee awards in those cases). </a:t>
            </a:r>
          </a:p>
          <a:p>
            <a:pPr lvl="1"/>
            <a:r>
              <a:rPr lang="en-US" sz="1800" dirty="0"/>
              <a:t>Santa Monica has spent an estimated $7 million so far. Plaintiffs in Santa Monica requested $22 million in legal fees after the original trial.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BF98E-81E6-4F0F-A472-DD5EDB36550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100" dirty="0"/>
              <a:t>Key settlements:</a:t>
            </a:r>
          </a:p>
          <a:p>
            <a:pPr lvl="1"/>
            <a:r>
              <a:rPr lang="en-US" sz="1900" dirty="0"/>
              <a:t>Palmdale: $4.7 million</a:t>
            </a:r>
          </a:p>
          <a:p>
            <a:pPr lvl="1"/>
            <a:r>
              <a:rPr lang="en-US" sz="1900" dirty="0"/>
              <a:t>Modesto: $3 million </a:t>
            </a:r>
          </a:p>
          <a:p>
            <a:pPr lvl="1"/>
            <a:r>
              <a:rPr lang="en-US" sz="1900" dirty="0"/>
              <a:t>Highland: $1.3 million</a:t>
            </a:r>
          </a:p>
          <a:p>
            <a:pPr lvl="1"/>
            <a:r>
              <a:rPr lang="en-US" sz="1900" dirty="0"/>
              <a:t>Anaheim: $1.1 million</a:t>
            </a:r>
          </a:p>
          <a:p>
            <a:pPr lvl="1"/>
            <a:r>
              <a:rPr lang="en-US" sz="1900" dirty="0"/>
              <a:t>Whittier: $1 million</a:t>
            </a:r>
          </a:p>
          <a:p>
            <a:pPr lvl="1"/>
            <a:r>
              <a:rPr lang="en-US" sz="1900" dirty="0"/>
              <a:t>Santa Barbara: $600,000</a:t>
            </a:r>
          </a:p>
          <a:p>
            <a:pPr lvl="1"/>
            <a:r>
              <a:rPr lang="en-US" sz="1900" dirty="0"/>
              <a:t>Tulare Hospital: $500,000</a:t>
            </a:r>
          </a:p>
          <a:p>
            <a:pPr lvl="1"/>
            <a:r>
              <a:rPr lang="en-US" sz="1900" dirty="0"/>
              <a:t>Camarillo: $233,000</a:t>
            </a:r>
          </a:p>
          <a:p>
            <a:pPr lvl="1"/>
            <a:r>
              <a:rPr lang="en-US" sz="1900" dirty="0"/>
              <a:t>Compton Unified: $200,000</a:t>
            </a:r>
          </a:p>
          <a:p>
            <a:pPr lvl="1"/>
            <a:r>
              <a:rPr lang="en-US" sz="1900" dirty="0"/>
              <a:t>Madera Unified: about $170,000</a:t>
            </a:r>
          </a:p>
          <a:p>
            <a:pPr lvl="1"/>
            <a:r>
              <a:rPr lang="en-US" sz="1900" dirty="0"/>
              <a:t>Hanford Joint Union Schools: $118,000</a:t>
            </a:r>
          </a:p>
          <a:p>
            <a:pPr lvl="1"/>
            <a:r>
              <a:rPr lang="en-US" sz="1900" dirty="0"/>
              <a:t>Merced City: $42,000</a:t>
            </a:r>
          </a:p>
          <a:p>
            <a:r>
              <a:rPr lang="en-US" sz="2100" dirty="0"/>
              <a:t>An estimated $16 million in total settlements and court awards so far.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9B4CA-A058-4760-9D54-E0AA0D327E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8E2B3E-7E62-466F-853A-50C0482C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Process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90AEF-07A2-4A05-8B01-7776136E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4F9B62EE-73FE-4EEE-A1C9-147A81DC9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176693"/>
              </p:ext>
            </p:extLst>
          </p:nvPr>
        </p:nvGraphicFramePr>
        <p:xfrm>
          <a:off x="495299" y="868680"/>
          <a:ext cx="81534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225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099175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Three pre-draft hearings: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Jan. 31, Feb. 3 &amp;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Held prior to the release of draft plans.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Purpose is to educate on the process and to solicit input on the neighborhoods and communities of interest in the City.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Deadline for draft plans: Feb.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Deadline for the public to submit draft plans for consideration at the post-draft hearings.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55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Release draft plans: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Feb.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Draft plans posted to the City website. All draft plans to be considered must be posted at least 7 days prior to the first post-draft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post-draft hearings: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Feb. 23 &amp; Mar.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Purpose is to present, discuss, and, if necessary, revise the draft plans,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 adoption: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Mar. 21 &amp; Apr.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 adopted via ordinance. First and second readings.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Final plan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47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881C-6686-40A0-8932-1222E22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Rules and Goals for Drawing Districts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46009-779F-4B75-B8A0-0106AB73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E41DE-590C-492B-89CE-55BAFD7FE382}"/>
              </a:ext>
            </a:extLst>
          </p:cNvPr>
          <p:cNvSpPr txBox="1">
            <a:spLocks/>
          </p:cNvSpPr>
          <p:nvPr/>
        </p:nvSpPr>
        <p:spPr>
          <a:xfrm>
            <a:off x="177019" y="1706564"/>
            <a:ext cx="2590800" cy="2408236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/>
              <a:t>Equal Population</a:t>
            </a:r>
          </a:p>
          <a:p>
            <a:r>
              <a:rPr lang="en-US" altLang="en-US" sz="1800" b="1" dirty="0"/>
              <a:t>Federal Voting Rights Act</a:t>
            </a:r>
          </a:p>
          <a:p>
            <a:r>
              <a:rPr lang="en-US" altLang="en-US" sz="1800" b="1" dirty="0"/>
              <a:t>No Racial Gerrymandering</a:t>
            </a:r>
          </a:p>
          <a:p>
            <a:pPr lvl="1"/>
            <a:endParaRPr lang="en-US" altLang="en-US" sz="1400" b="1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53BBD6B-18DC-4572-8345-0314AD19190B}"/>
              </a:ext>
            </a:extLst>
          </p:cNvPr>
          <p:cNvSpPr txBox="1">
            <a:spLocks/>
          </p:cNvSpPr>
          <p:nvPr/>
        </p:nvSpPr>
        <p:spPr bwMode="auto">
          <a:xfrm>
            <a:off x="179095" y="1084264"/>
            <a:ext cx="25908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1. Federal Laws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CD588EC-196C-4ABD-B37A-5982D0A02ABA}"/>
              </a:ext>
            </a:extLst>
          </p:cNvPr>
          <p:cNvSpPr txBox="1">
            <a:spLocks/>
          </p:cNvSpPr>
          <p:nvPr/>
        </p:nvSpPr>
        <p:spPr>
          <a:xfrm>
            <a:off x="2791666" y="1084264"/>
            <a:ext cx="3214637" cy="6397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2. California Criteria for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BC1AB-5512-44D0-B177-2E86DCEB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97" y="4220465"/>
            <a:ext cx="2413416" cy="16002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C4D300-45E8-4DD9-953D-2C601AB1A2EB}"/>
              </a:ext>
            </a:extLst>
          </p:cNvPr>
          <p:cNvSpPr txBox="1">
            <a:spLocks/>
          </p:cNvSpPr>
          <p:nvPr/>
        </p:nvSpPr>
        <p:spPr>
          <a:xfrm>
            <a:off x="2791666" y="1687306"/>
            <a:ext cx="3214637" cy="413336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Geographically contiguous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Undivided neighborhoods and “communities of interest” </a:t>
            </a:r>
            <a:br>
              <a:rPr lang="en-US" altLang="en-US" sz="1800" b="1" dirty="0"/>
            </a:br>
            <a:r>
              <a:rPr lang="en-US" altLang="en-US" sz="1400" dirty="0"/>
              <a:t>(Socio-economic geographic areas that should be kept together)</a:t>
            </a:r>
            <a:endParaRPr lang="en-US" altLang="en-US" sz="18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Easily identifiable boundaries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Compact</a:t>
            </a:r>
            <a:br>
              <a:rPr lang="en-US" altLang="en-US" sz="1800" b="1" dirty="0"/>
            </a:br>
            <a:r>
              <a:rPr lang="en-US" altLang="en-US" sz="1400" dirty="0"/>
              <a:t>(Do not bypass one group of people to get to a more distant group of people)</a:t>
            </a:r>
          </a:p>
          <a:p>
            <a:pPr marL="0" indent="0">
              <a:buNone/>
              <a:defRPr/>
            </a:pPr>
            <a:r>
              <a:rPr lang="en-US" altLang="en-US" sz="18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Prohibited</a:t>
            </a:r>
            <a:r>
              <a:rPr lang="en-US" altLang="en-US" sz="16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“Shall not favor or discriminate against a political party.”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D573AF9-3D14-4A50-AA08-26FE42925484}"/>
              </a:ext>
            </a:extLst>
          </p:cNvPr>
          <p:cNvSpPr txBox="1">
            <a:spLocks/>
          </p:cNvSpPr>
          <p:nvPr/>
        </p:nvSpPr>
        <p:spPr>
          <a:xfrm>
            <a:off x="6030151" y="1066800"/>
            <a:ext cx="3037649" cy="639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3. Other Traditional Districting Principles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A7ACEBE-6AE4-41DE-B9FB-3583DAC1AF1E}"/>
              </a:ext>
            </a:extLst>
          </p:cNvPr>
          <p:cNvSpPr txBox="1">
            <a:spLocks/>
          </p:cNvSpPr>
          <p:nvPr/>
        </p:nvSpPr>
        <p:spPr>
          <a:xfrm>
            <a:off x="6028075" y="1687306"/>
            <a:ext cx="3037650" cy="413336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/>
              <a:t>Respect voters’ choices / continuity in office</a:t>
            </a:r>
          </a:p>
          <a:p>
            <a:r>
              <a:rPr lang="en-US" altLang="en-US" sz="1800" b="1" dirty="0"/>
              <a:t>Future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335706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2656935" cy="1298019"/>
          </a:xfrm>
        </p:spPr>
        <p:txBody>
          <a:bodyPr>
            <a:noAutofit/>
          </a:bodyPr>
          <a:lstStyle/>
          <a:p>
            <a:r>
              <a:rPr lang="en-US" sz="3200" dirty="0"/>
              <a:t>Demographic 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245268" y="1295400"/>
            <a:ext cx="218652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All data presented are the official and most current data available.</a:t>
            </a:r>
          </a:p>
          <a:p>
            <a:pPr algn="ctr"/>
            <a:endParaRPr lang="en-US" b="1" dirty="0">
              <a:latin typeface="Garamond" panose="02020404030301010803" pitchFamily="18" charset="0"/>
            </a:endParaRPr>
          </a:p>
          <a:p>
            <a:pPr algn="ctr"/>
            <a:r>
              <a:rPr lang="en-US" b="1" dirty="0">
                <a:latin typeface="Garamond" panose="02020404030301010803" pitchFamily="18" charset="0"/>
              </a:rPr>
              <a:t>If the city is divided into 4 districts, each must contain about 4,750 people.</a:t>
            </a:r>
          </a:p>
          <a:p>
            <a:pPr algn="ctr"/>
            <a:endParaRPr lang="en-US" b="1" dirty="0">
              <a:latin typeface="Garamond" panose="02020404030301010803" pitchFamily="18" charset="0"/>
            </a:endParaRPr>
          </a:p>
          <a:p>
            <a:pPr algn="ctr"/>
            <a:r>
              <a:rPr lang="en-US" b="1" dirty="0">
                <a:latin typeface="Garamond" panose="02020404030301010803" pitchFamily="18" charset="0"/>
              </a:rPr>
              <a:t>If the city is divided into 5 districts, each must contain about 3,800 people.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98155A-1C9B-4F7B-9DFF-A57357E20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442741"/>
              </p:ext>
            </p:extLst>
          </p:nvPr>
        </p:nvGraphicFramePr>
        <p:xfrm>
          <a:off x="2639508" y="152400"/>
          <a:ext cx="6353175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3" imgW="6353175" imgH="6010275" progId="Excel.Sheet.12">
                  <p:embed/>
                </p:oleObj>
              </mc:Choice>
              <mc:Fallback>
                <p:oleObj name="Worksheet" r:id="rId3" imgW="6353175" imgH="6010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9508" y="152400"/>
                        <a:ext cx="6353175" cy="601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97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B9977E-48BC-4733-A8B6-8EEC46B1A6E5}"/>
              </a:ext>
            </a:extLst>
          </p:cNvPr>
          <p:cNvSpPr txBox="1">
            <a:spLocks/>
          </p:cNvSpPr>
          <p:nvPr/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Demographic Summary</a:t>
            </a:r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3CD193E-9370-4D99-9ED7-F3CDC3823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45784"/>
              </p:ext>
            </p:extLst>
          </p:nvPr>
        </p:nvGraphicFramePr>
        <p:xfrm>
          <a:off x="1107280" y="868680"/>
          <a:ext cx="6929438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Worksheet" r:id="rId3" imgW="3162300" imgH="2395538" progId="Excel.Sheet.12">
                  <p:embed/>
                </p:oleObj>
              </mc:Choice>
              <mc:Fallback>
                <p:oleObj name="Worksheet" r:id="rId3" imgW="3162300" imgH="2395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7280" y="868680"/>
                        <a:ext cx="6929438" cy="524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32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Latino CVAP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CA70E-01B1-4B4F-AD10-E2ABEFBE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8,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399907" y="868680"/>
            <a:ext cx="371489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Latinos are heavily concentrated throughout the city, especially west of Highway 101.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There are no significant concentrations of other protected classes.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6F81E-22EF-42F3-9DCB-9AAB200A2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34072"/>
            <a:ext cx="4245314" cy="55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6452</TotalTime>
  <Words>1164</Words>
  <Application>Microsoft Office PowerPoint</Application>
  <PresentationFormat>On-screen Show (4:3)</PresentationFormat>
  <Paragraphs>145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Garamond</vt:lpstr>
      <vt:lpstr>Tw Cen MT</vt:lpstr>
      <vt:lpstr>Wingdings</vt:lpstr>
      <vt:lpstr>Wingdings 2</vt:lpstr>
      <vt:lpstr>Median</vt:lpstr>
      <vt:lpstr>Worksheet</vt:lpstr>
      <vt:lpstr>City of Greenfield  Transition to District Elections</vt:lpstr>
      <vt:lpstr>Election Systems</vt:lpstr>
      <vt:lpstr>California Voting Rights Act (CVRA)</vt:lpstr>
      <vt:lpstr>CVRA Impact</vt:lpstr>
      <vt:lpstr>Transition Process</vt:lpstr>
      <vt:lpstr>Rules and Goals for Drawing Districts</vt:lpstr>
      <vt:lpstr>Demographic Summary</vt:lpstr>
      <vt:lpstr>PowerPoint Presentation</vt:lpstr>
      <vt:lpstr>Latino CVAP</vt:lpstr>
      <vt:lpstr>Defining Neighborhoods</vt:lpstr>
      <vt:lpstr>Defining Neighborhoods</vt:lpstr>
      <vt:lpstr>Defining Neighborhoods</vt:lpstr>
      <vt:lpstr>Defining Neighborhoods</vt:lpstr>
      <vt:lpstr>Beyond Neighborhoods: Defining Communities of Interest</vt:lpstr>
      <vt:lpstr>Socio-Economic Demographics</vt:lpstr>
      <vt:lpstr>Socio-Economic Demographics</vt:lpstr>
      <vt:lpstr>Mapping Tools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Daniel Phillips</cp:lastModifiedBy>
  <cp:revision>457</cp:revision>
  <cp:lastPrinted>2017-05-23T05:26:42Z</cp:lastPrinted>
  <dcterms:created xsi:type="dcterms:W3CDTF">2011-05-19T00:29:13Z</dcterms:created>
  <dcterms:modified xsi:type="dcterms:W3CDTF">2022-02-08T02:44:08Z</dcterms:modified>
</cp:coreProperties>
</file>