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82" r:id="rId4"/>
    <p:sldId id="259" r:id="rId5"/>
    <p:sldId id="260" r:id="rId6"/>
    <p:sldId id="261" r:id="rId7"/>
    <p:sldId id="290" r:id="rId8"/>
    <p:sldId id="264" r:id="rId9"/>
    <p:sldId id="266" r:id="rId10"/>
    <p:sldId id="283" r:id="rId11"/>
    <p:sldId id="292" r:id="rId12"/>
    <p:sldId id="294" r:id="rId13"/>
    <p:sldId id="293" r:id="rId14"/>
    <p:sldId id="284" r:id="rId15"/>
    <p:sldId id="269" r:id="rId16"/>
    <p:sldId id="291" r:id="rId17"/>
    <p:sldId id="273" r:id="rId18"/>
    <p:sldId id="281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FFF99"/>
    <a:srgbClr val="C13F3F"/>
    <a:srgbClr val="D921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80" autoAdjust="0"/>
    <p:restoredTop sz="96357" autoAdjust="0"/>
  </p:normalViewPr>
  <p:slideViewPr>
    <p:cSldViewPr>
      <p:cViewPr varScale="1">
        <p:scale>
          <a:sx n="86" d="100"/>
          <a:sy n="86" d="100"/>
        </p:scale>
        <p:origin x="151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39" tIns="47020" rIns="94039" bIns="470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vert="horz" lIns="94039" tIns="47020" rIns="94039" bIns="470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A8D14-E5DC-4009-8ABE-E113074D3533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5C59B-2226-4C9A-BA5C-475C2A35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DF360-C7B3-49D5-81D7-6D9D54264E47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AEB9E3C3-A590-43C8-8AF5-AAE4C2A4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/>
              <a:t>February 3, 2022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A087DD9F-A4A9-4654-A7DD-2A17E56F1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February 3,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FCC66BDB-479C-425F-A0DE-FBA1C4F5B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February 3, 2022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E0A3-BC75-4EC2-B96D-C99E4CC6620B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E689-AD31-4B85-84FE-1080505B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06211B-1D5E-4146-BED0-7EC3D4207D5E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5943600" y="6446837"/>
            <a:ext cx="2667000" cy="365125"/>
          </a:xfrm>
        </p:spPr>
        <p:txBody>
          <a:bodyPr rtlCol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February 3,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3336" y="1591692"/>
            <a:ext cx="3886200" cy="4504307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4336" y="1591693"/>
            <a:ext cx="3886200" cy="450430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February 3, 2022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23336" y="905893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4336" y="905893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3,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CD744E3-F398-4247-B444-E2D9218E2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February 3, 2022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C4317-A5EC-4823-9EF6-2ABB221BE4B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619B8-E720-4417-AEBA-2EA268598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3FFE94-DDE5-407D-A4F2-9F4CA7F4AE2B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 algn="ctr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00738F2-32D1-47E7-9AEF-9082EC3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/>
              <a:t>February 3, 2022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w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/>
              <a:t>February 3, 2022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30FDD-1477-4E01-B6CC-012187FA9F2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6EC95-197A-48FC-B506-A733992C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5DD6E7-E616-4FAE-BC85-67AA461887B4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ndcresearch.maps.arcgis.com/apps/View/index.html?appid=ed8c26320d6149dcaaea93d5552afe79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ADF98C-BCDA-446E-87CC-942F990BFA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February 3, 2022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1BD240-A9AE-457E-B105-446D54F0C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3886200" cy="4343400"/>
          </a:xfrm>
        </p:spPr>
        <p:txBody>
          <a:bodyPr>
            <a:normAutofit/>
          </a:bodyPr>
          <a:lstStyle/>
          <a:p>
            <a:r>
              <a:rPr lang="en-US" b="1" dirty="0"/>
              <a:t>City of Greenfield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Transition to District Elections</a:t>
            </a:r>
          </a:p>
        </p:txBody>
      </p:sp>
      <p:sp>
        <p:nvSpPr>
          <p:cNvPr id="9" name="Google Shape;118;p1">
            <a:extLst>
              <a:ext uri="{FF2B5EF4-FFF2-40B4-BE49-F238E27FC236}">
                <a16:creationId xmlns:a16="http://schemas.microsoft.com/office/drawing/2014/main" id="{52726F73-5B6C-495C-AA17-D06B4275FC73}"/>
              </a:ext>
            </a:extLst>
          </p:cNvPr>
          <p:cNvSpPr txBox="1">
            <a:spLocks/>
          </p:cNvSpPr>
          <p:nvPr/>
        </p:nvSpPr>
        <p:spPr>
          <a:xfrm>
            <a:off x="0" y="4341055"/>
            <a:ext cx="3886200" cy="136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6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"/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Dr. Daniel Phillips, Consultant</a:t>
            </a: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Font typeface="Wingdings"/>
              <a:buNone/>
            </a:pPr>
            <a:r>
              <a:rPr lang="en-US" sz="3600" dirty="0">
                <a:solidFill>
                  <a:schemeClr val="bg1"/>
                </a:solidFill>
              </a:rPr>
              <a:t>National Demographics Corporation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E5C58C-4F24-463A-8D15-5962AAA1DF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0"/>
            <a:ext cx="4845009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1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D504C1-EB21-4ABA-B467-76C222B7D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Neighborhoods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65C20B-4D41-41EF-B367-6D695D7A86F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</a:rPr>
              <a:t>1</a:t>
            </a:r>
            <a:r>
              <a:rPr lang="en-US" sz="2400" b="1" baseline="30000" dirty="0">
                <a:solidFill>
                  <a:srgbClr val="7030A0"/>
                </a:solidFill>
              </a:rPr>
              <a:t>st</a:t>
            </a:r>
            <a:r>
              <a:rPr lang="en-US" sz="2400" b="1" dirty="0">
                <a:solidFill>
                  <a:srgbClr val="7030A0"/>
                </a:solidFill>
              </a:rPr>
              <a:t> Question: what is your neighborhood?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</a:rPr>
              <a:t>2</a:t>
            </a:r>
            <a:r>
              <a:rPr lang="en-US" sz="2400" b="1" baseline="30000" dirty="0">
                <a:solidFill>
                  <a:srgbClr val="7030A0"/>
                </a:solidFill>
              </a:rPr>
              <a:t>nd</a:t>
            </a:r>
            <a:r>
              <a:rPr lang="en-US" sz="2400" b="1" dirty="0">
                <a:solidFill>
                  <a:srgbClr val="7030A0"/>
                </a:solidFill>
              </a:rPr>
              <a:t> Question: what are its geographic boundaries?</a:t>
            </a:r>
          </a:p>
          <a:p>
            <a:pPr marL="0" indent="0">
              <a:buNone/>
            </a:pPr>
            <a:endParaRPr lang="en-US" sz="2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1800" b="1" dirty="0"/>
              <a:t>Examples of physical features defining a neighborhood boundary:</a:t>
            </a:r>
          </a:p>
          <a:p>
            <a:r>
              <a:rPr lang="en-US" sz="1800" dirty="0"/>
              <a:t>Natural neighborhood dividing lines, such as highway or major roads, rivers, canals and/or hills</a:t>
            </a:r>
          </a:p>
          <a:p>
            <a:r>
              <a:rPr lang="en-US" sz="1800" dirty="0"/>
              <a:t>Areas around parks or schools</a:t>
            </a:r>
          </a:p>
          <a:p>
            <a:r>
              <a:rPr lang="en-US" sz="1800" dirty="0"/>
              <a:t>Other neighborhood landmarks</a:t>
            </a:r>
          </a:p>
          <a:p>
            <a:pPr marL="0" indent="0">
              <a:buNone/>
            </a:pPr>
            <a:endParaRPr lang="en-US" sz="2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</a:rPr>
              <a:t>In the absence of public testimony, planning records and other similar documents may provide definition.</a:t>
            </a:r>
            <a:endParaRPr lang="en-US" sz="1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F234C-4D2C-41A6-80CE-DA5FBC6245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February 3, 2022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B6CE03-B877-48BE-A40D-CA7A8E456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7773" y="5643581"/>
            <a:ext cx="3546227" cy="67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68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D504C1-EB21-4ABA-B467-76C222B7D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Neighborhoods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F234C-4D2C-41A6-80CE-DA5FBC6245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February 3, 2022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E5F264-60A9-4299-8589-7BBEE1176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8686800" cy="476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15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D504C1-EB21-4ABA-B467-76C222B7D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Neighborhoods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F234C-4D2C-41A6-80CE-DA5FBC6245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February 3, 2022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B873F5-AC49-4376-A2DC-F84C657C3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50650"/>
            <a:ext cx="8839200" cy="501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8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D504C1-EB21-4ABA-B467-76C222B7D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Neighborhoods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F234C-4D2C-41A6-80CE-DA5FBC6245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February 3, 2022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C523DF-3CC7-46B5-8604-A77006006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32" y="838200"/>
            <a:ext cx="8371936" cy="535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57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EE141-D2A2-4D19-825E-7D11A3C4A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9647"/>
            <a:ext cx="9144000" cy="914400"/>
          </a:xfrm>
        </p:spPr>
        <p:txBody>
          <a:bodyPr>
            <a:noAutofit/>
          </a:bodyPr>
          <a:lstStyle/>
          <a:p>
            <a:r>
              <a:rPr lang="en-US" sz="3600" dirty="0"/>
              <a:t>Beyond Neighborhoods:</a:t>
            </a:r>
            <a:br>
              <a:rPr lang="en-US" sz="3600" dirty="0"/>
            </a:br>
            <a:r>
              <a:rPr lang="en-US" sz="3600" dirty="0"/>
              <a:t>Defining Communities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014AA-3B16-48AC-B179-9C6C9D2A461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396425"/>
            <a:ext cx="81534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1</a:t>
            </a:r>
            <a:r>
              <a:rPr lang="en-US" sz="2000" b="1" baseline="30000" dirty="0">
                <a:solidFill>
                  <a:srgbClr val="7030A0"/>
                </a:solidFill>
              </a:rPr>
              <a:t>st</a:t>
            </a:r>
            <a:r>
              <a:rPr lang="en-US" sz="2000" b="1" dirty="0">
                <a:solidFill>
                  <a:srgbClr val="7030A0"/>
                </a:solidFill>
              </a:rPr>
              <a:t> Question: What defines your community?</a:t>
            </a:r>
          </a:p>
          <a:p>
            <a:r>
              <a:rPr lang="en-US" sz="1800" dirty="0"/>
              <a:t>Geographic Area, plus</a:t>
            </a:r>
          </a:p>
          <a:p>
            <a:r>
              <a:rPr lang="en-US" sz="1800" dirty="0"/>
              <a:t>Shared issue or characteristic</a:t>
            </a:r>
          </a:p>
          <a:p>
            <a:pPr lvl="1"/>
            <a:r>
              <a:rPr lang="en-US" sz="1800" i="1" dirty="0">
                <a:solidFill>
                  <a:schemeClr val="tx2"/>
                </a:solidFill>
              </a:rPr>
              <a:t>Shared social or economic interest</a:t>
            </a:r>
          </a:p>
          <a:p>
            <a:pPr lvl="1"/>
            <a:r>
              <a:rPr lang="en-US" sz="1800" i="1" dirty="0">
                <a:solidFill>
                  <a:schemeClr val="tx2"/>
                </a:solidFill>
              </a:rPr>
              <a:t>Impacted by city policies</a:t>
            </a:r>
          </a:p>
          <a:p>
            <a:r>
              <a:rPr lang="en-US" sz="1800" dirty="0"/>
              <a:t>Tell us “your community’s story”</a:t>
            </a:r>
            <a:endParaRPr lang="en-US" sz="2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2</a:t>
            </a:r>
            <a:r>
              <a:rPr lang="en-US" sz="2000" b="1" baseline="30000" dirty="0">
                <a:solidFill>
                  <a:srgbClr val="7030A0"/>
                </a:solidFill>
              </a:rPr>
              <a:t>nd</a:t>
            </a:r>
            <a:r>
              <a:rPr lang="en-US" sz="2000" b="1" dirty="0">
                <a:solidFill>
                  <a:srgbClr val="7030A0"/>
                </a:solidFill>
              </a:rPr>
              <a:t> Question: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Would this community benefit from being “included within a single district for purposes of its effective and fair representation”? </a:t>
            </a:r>
          </a:p>
          <a:p>
            <a:r>
              <a:rPr lang="en-US" sz="1800" dirty="0"/>
              <a:t>Or would it benefit more from having multiple representatives?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FD1F9-4123-45DB-A3CE-4426D42F752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February 3, 2022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B4FE10-AA05-4238-9535-5055F0A2F905}"/>
              </a:ext>
            </a:extLst>
          </p:cNvPr>
          <p:cNvSpPr txBox="1"/>
          <p:nvPr/>
        </p:nvSpPr>
        <p:spPr>
          <a:xfrm>
            <a:off x="1676400" y="5277472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Garamond" panose="02020404030301010803" pitchFamily="18" charset="0"/>
              </a:rPr>
              <a:t>Definitions of Communities of Interest may </a:t>
            </a:r>
            <a:r>
              <a:rPr lang="en-US" i="1" u="sng" dirty="0">
                <a:latin typeface="Garamond" panose="02020404030301010803" pitchFamily="18" charset="0"/>
              </a:rPr>
              <a:t>not</a:t>
            </a:r>
            <a:r>
              <a:rPr lang="en-US" i="1" dirty="0">
                <a:latin typeface="Garamond" panose="02020404030301010803" pitchFamily="18" charset="0"/>
              </a:rPr>
              <a:t> include relationships with political parties, incumbents, or political candidates.</a:t>
            </a:r>
          </a:p>
        </p:txBody>
      </p:sp>
    </p:spTree>
    <p:extLst>
      <p:ext uri="{BB962C8B-B14F-4D97-AF65-F5344CB8AC3E}">
        <p14:creationId xmlns:p14="http://schemas.microsoft.com/office/powerpoint/2010/main" val="427665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3AF6-7960-43B9-BBDC-FA2FA10AB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Socio-Economic Demographics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B36803-A916-4E80-B29C-CA813F18C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3, 2022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C46F18-298B-4F13-AA41-C1E7909AD678}"/>
              </a:ext>
            </a:extLst>
          </p:cNvPr>
          <p:cNvSpPr txBox="1"/>
          <p:nvPr/>
        </p:nvSpPr>
        <p:spPr>
          <a:xfrm>
            <a:off x="1153918" y="848440"/>
            <a:ext cx="683616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aramond" panose="02020404030301010803" pitchFamily="18" charset="0"/>
              </a:rPr>
              <a:t>Renters are found throughout the city, while those without a high school degree are concentrated in the center.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FEADC8-C1A0-425E-B698-F2D8ECFF22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77" y="1621367"/>
            <a:ext cx="3348624" cy="43712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985AB5-8ACD-4257-A549-75F4FD1AF8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21367"/>
            <a:ext cx="3348624" cy="43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14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87075D-15FA-4DA5-8C06-FEFCF79061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75" y="1621367"/>
            <a:ext cx="3348625" cy="43712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13AB0B-EA47-45A2-878A-92A86AD7E4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21366"/>
            <a:ext cx="3348624" cy="43712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343AF6-7960-43B9-BBDC-FA2FA10AB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Socio-Economic Demographics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B36803-A916-4E80-B29C-CA813F18C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3, 2022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FCA4D-CFA4-4C7C-ACBA-C9553B93836A}"/>
              </a:ext>
            </a:extLst>
          </p:cNvPr>
          <p:cNvSpPr txBox="1"/>
          <p:nvPr/>
        </p:nvSpPr>
        <p:spPr>
          <a:xfrm>
            <a:off x="1153918" y="848440"/>
            <a:ext cx="683616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aramond" panose="02020404030301010803" pitchFamily="18" charset="0"/>
              </a:rPr>
              <a:t>There are slightly more apartment dwellers toward the south, and slightly more high earners toward the west and east.</a:t>
            </a:r>
          </a:p>
        </p:txBody>
      </p:sp>
    </p:spTree>
    <p:extLst>
      <p:ext uri="{BB962C8B-B14F-4D97-AF65-F5344CB8AC3E}">
        <p14:creationId xmlns:p14="http://schemas.microsoft.com/office/powerpoint/2010/main" val="3797491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1B9424-D39E-42BC-824F-7F1D3179E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Tools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3C13C3-B41D-46E3-B43F-FF71A3CA48E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Different tools for different purposes</a:t>
            </a:r>
          </a:p>
          <a:p>
            <a:r>
              <a:rPr lang="en-US" dirty="0"/>
              <a:t>Different tools for different levels of comfort and interest</a:t>
            </a:r>
          </a:p>
          <a:p>
            <a:pPr lvl="1"/>
            <a:r>
              <a:rPr lang="en-US" dirty="0"/>
              <a:t>Simple “review draft maps” tool (</a:t>
            </a:r>
            <a:r>
              <a:rPr lang="en-US" dirty="0">
                <a:hlinkClick r:id="rId2"/>
              </a:rPr>
              <a:t>included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Easy-to-use “Draw your neighborhood” tool (available)</a:t>
            </a:r>
          </a:p>
          <a:p>
            <a:pPr lvl="1"/>
            <a:r>
              <a:rPr lang="en-US" dirty="0"/>
              <a:t>Paper- and Excel-based simple “Draw a draft map” tools (available)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C17BA-8DC4-4E8A-B260-2CAA8B84C99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February 3,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80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1BB68-CDA0-4E02-B2DB-AD9C1303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Hearing &amp;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797F1-8B9E-4D89-9D1A-AF6425B4C6A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334000"/>
          </a:xfrm>
        </p:spPr>
        <p:txBody>
          <a:bodyPr>
            <a:normAutofit/>
          </a:bodyPr>
          <a:lstStyle/>
          <a:p>
            <a:r>
              <a:rPr lang="en-US" sz="2400" dirty="0"/>
              <a:t>Would the downtown area be better represented by multiple councilmembers, or should it be kept together in one district?</a:t>
            </a:r>
          </a:p>
          <a:p>
            <a:r>
              <a:rPr lang="en-US" sz="2400" dirty="0"/>
              <a:t>Would the freeway be considered a natural boundary between different districts?</a:t>
            </a:r>
          </a:p>
          <a:p>
            <a:r>
              <a:rPr lang="en-US" sz="2400" dirty="0"/>
              <a:t>Would you like respecting voters’ choices / continuity of office to be a consideration when drawing boundaries?</a:t>
            </a:r>
          </a:p>
          <a:p>
            <a:r>
              <a:rPr lang="en-US" sz="2400" dirty="0"/>
              <a:t>Would you like future growth to be a consideration, and if so, are there any large housing developments that are coming in the near future?</a:t>
            </a:r>
          </a:p>
          <a:p>
            <a:r>
              <a:rPr lang="en-US" sz="2400" dirty="0"/>
              <a:t>Which mapping tools, if any, would you like to make available to the public?</a:t>
            </a:r>
          </a:p>
          <a:p>
            <a:r>
              <a:rPr lang="en-US" sz="2400" dirty="0"/>
              <a:t>Are you ready to decide on four or five districts, and if not, would you like to see plans with a version for each?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64989-1A4C-44D4-9098-5046A7A193C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February 3,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819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8775-6895-4798-8EF7-F4243FE45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6614D-6D59-461D-B251-BBF26FF2501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“At Large”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“From District”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“By District”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72CD7-80E0-4466-BBCE-DAA2AD294F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February 3, 2022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9A0E62-B3E1-46F2-807C-650CFFDE8588}"/>
              </a:ext>
            </a:extLst>
          </p:cNvPr>
          <p:cNvSpPr txBox="1"/>
          <p:nvPr/>
        </p:nvSpPr>
        <p:spPr>
          <a:xfrm>
            <a:off x="1771650" y="4114800"/>
            <a:ext cx="5600700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aramond" panose="02020404030301010803" pitchFamily="18" charset="0"/>
              </a:rPr>
              <a:t>The California Voting Rights Act was written to specifically encourage by-district elections</a:t>
            </a:r>
          </a:p>
        </p:txBody>
      </p:sp>
    </p:spTree>
    <p:extLst>
      <p:ext uri="{BB962C8B-B14F-4D97-AF65-F5344CB8AC3E}">
        <p14:creationId xmlns:p14="http://schemas.microsoft.com/office/powerpoint/2010/main" val="60008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982DA-A681-47C0-B809-69B477FBE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Voting Rights Act (CVRA)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B7BA8-468C-4539-8957-0EEED3137D9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7987888" cy="5105400"/>
          </a:xfrm>
        </p:spPr>
        <p:txBody>
          <a:bodyPr/>
          <a:lstStyle/>
          <a:p>
            <a:r>
              <a:rPr lang="en-US" sz="2000" dirty="0"/>
              <a:t>Under the Federal Voting Rights Act (passed in 1965), a jurisdiction must fail 4 factual tests before it is in violation of the law.</a:t>
            </a:r>
          </a:p>
          <a:p>
            <a:r>
              <a:rPr lang="en-US" sz="2000" dirty="0"/>
              <a:t>The California VRA makes it significantly easier for plaintiffs to force jurisdictions into “by-district” election systems by eliminating two of the US Supreme Court Gingles tests:</a:t>
            </a:r>
          </a:p>
          <a:p>
            <a:pPr lvl="1"/>
            <a:r>
              <a:rPr lang="en-US" sz="1800" strike="sngStrike" dirty="0"/>
              <a:t>Can the protected class constitute the majority of a district?</a:t>
            </a:r>
          </a:p>
          <a:p>
            <a:pPr lvl="1"/>
            <a:r>
              <a:rPr lang="en-US" sz="1800" dirty="0"/>
              <a:t>Does the protected class vote as a bloc?</a:t>
            </a:r>
          </a:p>
          <a:p>
            <a:pPr lvl="1"/>
            <a:r>
              <a:rPr lang="en-US" sz="1800" dirty="0"/>
              <a:t>Do the voters who are not in the protected class vote in a bloc to defeat the preferred candidates of the protected class?</a:t>
            </a:r>
          </a:p>
          <a:p>
            <a:pPr lvl="1"/>
            <a:r>
              <a:rPr lang="en-US" sz="1800" strike="sngStrike" dirty="0"/>
              <a:t>Do the “totality of circumstances” indicate race is a factor in elections?</a:t>
            </a:r>
          </a:p>
          <a:p>
            <a:r>
              <a:rPr lang="en-US" sz="2000" dirty="0"/>
              <a:t>Liability is now determined only by the presence of racially polarized voting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0A58A-7EC2-476A-8235-F894C9B3EC3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February 3,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128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405DC-F25E-4B6A-A93A-BDF8DA548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CVRA Impact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E0058D-368F-417C-8024-84E7E11DE55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4102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Switched (or in the process of switching) as a result of CVRA:</a:t>
            </a:r>
          </a:p>
          <a:p>
            <a:pPr lvl="1"/>
            <a:r>
              <a:rPr lang="en-US" sz="1900" dirty="0"/>
              <a:t>At least 240 school districts</a:t>
            </a:r>
          </a:p>
          <a:p>
            <a:pPr lvl="1"/>
            <a:r>
              <a:rPr lang="en-US" sz="1900" dirty="0"/>
              <a:t>34 Community College Districts</a:t>
            </a:r>
          </a:p>
          <a:p>
            <a:pPr lvl="1"/>
            <a:r>
              <a:rPr lang="en-US" sz="1900" dirty="0"/>
              <a:t>154 cities</a:t>
            </a:r>
          </a:p>
          <a:p>
            <a:pPr lvl="1"/>
            <a:r>
              <a:rPr lang="en-US" sz="1900" dirty="0"/>
              <a:t>1 County Board of Supervisors</a:t>
            </a:r>
          </a:p>
          <a:p>
            <a:pPr lvl="1"/>
            <a:r>
              <a:rPr lang="en-US" sz="1900" dirty="0"/>
              <a:t>35 water and other special districts.</a:t>
            </a:r>
            <a:endParaRPr lang="en-US" sz="1600" dirty="0"/>
          </a:p>
          <a:p>
            <a:r>
              <a:rPr lang="en-US" sz="2400" dirty="0"/>
              <a:t>Cases So Far:</a:t>
            </a:r>
            <a:endParaRPr lang="en-US" sz="2000" dirty="0"/>
          </a:p>
          <a:p>
            <a:pPr lvl="1"/>
            <a:r>
              <a:rPr lang="en-US" sz="1800" dirty="0"/>
              <a:t>Palmdale, Santa Clara and Santa Monica went to trial on the merits. Palmdale and Santa Clara lost. Santa Monica is awaiting a decision.</a:t>
            </a:r>
          </a:p>
          <a:p>
            <a:pPr lvl="1"/>
            <a:r>
              <a:rPr lang="en-US" sz="1800" dirty="0"/>
              <a:t>Modesto and Palmdale each spent about $1.8 million on their defense (in addition to the attorney fee awards in those cases). </a:t>
            </a:r>
          </a:p>
          <a:p>
            <a:pPr lvl="1"/>
            <a:r>
              <a:rPr lang="en-US" sz="1800" dirty="0"/>
              <a:t>Santa Monica has spent an estimated $7 million so far. Plaintiffs in Santa Monica requested $22 million in legal fees after the original trial.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BF98E-81E6-4F0F-A472-DD5EDB365500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100" dirty="0"/>
              <a:t>Key settlements:</a:t>
            </a:r>
          </a:p>
          <a:p>
            <a:pPr lvl="1"/>
            <a:r>
              <a:rPr lang="en-US" sz="1900" dirty="0"/>
              <a:t>Palmdale: $4.7 million</a:t>
            </a:r>
          </a:p>
          <a:p>
            <a:pPr lvl="1"/>
            <a:r>
              <a:rPr lang="en-US" sz="1900" dirty="0"/>
              <a:t>Modesto: $3 million </a:t>
            </a:r>
          </a:p>
          <a:p>
            <a:pPr lvl="1"/>
            <a:r>
              <a:rPr lang="en-US" sz="1900" dirty="0"/>
              <a:t>Highland: $1.3 million</a:t>
            </a:r>
          </a:p>
          <a:p>
            <a:pPr lvl="1"/>
            <a:r>
              <a:rPr lang="en-US" sz="1900" dirty="0"/>
              <a:t>Anaheim: $1.1 million</a:t>
            </a:r>
          </a:p>
          <a:p>
            <a:pPr lvl="1"/>
            <a:r>
              <a:rPr lang="en-US" sz="1900" dirty="0"/>
              <a:t>Whittier: $1 million</a:t>
            </a:r>
          </a:p>
          <a:p>
            <a:pPr lvl="1"/>
            <a:r>
              <a:rPr lang="en-US" sz="1900" dirty="0"/>
              <a:t>Santa Barbara: $600,000</a:t>
            </a:r>
          </a:p>
          <a:p>
            <a:pPr lvl="1"/>
            <a:r>
              <a:rPr lang="en-US" sz="1900" dirty="0"/>
              <a:t>Tulare Hospital: $500,000</a:t>
            </a:r>
          </a:p>
          <a:p>
            <a:pPr lvl="1"/>
            <a:r>
              <a:rPr lang="en-US" sz="1900" dirty="0"/>
              <a:t>Camarillo: $233,000</a:t>
            </a:r>
          </a:p>
          <a:p>
            <a:pPr lvl="1"/>
            <a:r>
              <a:rPr lang="en-US" sz="1900" dirty="0"/>
              <a:t>Compton Unified: $200,000</a:t>
            </a:r>
          </a:p>
          <a:p>
            <a:pPr lvl="1"/>
            <a:r>
              <a:rPr lang="en-US" sz="1900" dirty="0"/>
              <a:t>Madera Unified: about $170,000</a:t>
            </a:r>
          </a:p>
          <a:p>
            <a:pPr lvl="1"/>
            <a:r>
              <a:rPr lang="en-US" sz="1900" dirty="0"/>
              <a:t>Hanford Joint Union Schools: $118,000</a:t>
            </a:r>
          </a:p>
          <a:p>
            <a:pPr lvl="1"/>
            <a:r>
              <a:rPr lang="en-US" sz="1900" dirty="0"/>
              <a:t>Merced City: $42,000</a:t>
            </a:r>
          </a:p>
          <a:p>
            <a:r>
              <a:rPr lang="en-US" sz="2100" dirty="0"/>
              <a:t>An estimated $16 million in total settlements and court awards so far.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9B4CA-A058-4760-9D54-E0AA0D327EC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February 3,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65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A8E2B3E-7E62-466F-853A-50C0482CA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Process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90AEF-07A2-4A05-8B01-7776136EB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3, 2022</a:t>
            </a:r>
            <a:endParaRPr lang="en-US" dirty="0"/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4F9B62EE-73FE-4EEE-A1C9-147A81DC9A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676969"/>
              </p:ext>
            </p:extLst>
          </p:nvPr>
        </p:nvGraphicFramePr>
        <p:xfrm>
          <a:off x="495299" y="868680"/>
          <a:ext cx="81534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225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6099175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Two pre-draft hearings: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Jan. 31 &amp; Feb.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Held prior to the release of draft plans.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Purpose is to educate on the process and to solicit input on the neighborhoods and communities of interest in the City.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Release draft plans: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Feb.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Draft plans posted to the City website. All draft plans to be considered must be posted at least 7 days prior to the first post-draft hearing.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473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Two post-draft hearings: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Feb. 17 &amp;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Purpose is to present, discuss, and, if necessary, revise the draft plans, and to discuss the election sequence.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Plan adoption: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Mar. 21 &amp; Apr.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Plan adopted via ordinance. First and second readings.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Final plan must be posted at least 7 days prior to adoption.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479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F881C-6686-40A0-8932-1222E225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Rules and Goals for Drawing Districts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C46009-779F-4B75-B8A0-0106AB736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3, 2022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E41DE-590C-492B-89CE-55BAFD7FE382}"/>
              </a:ext>
            </a:extLst>
          </p:cNvPr>
          <p:cNvSpPr txBox="1">
            <a:spLocks/>
          </p:cNvSpPr>
          <p:nvPr/>
        </p:nvSpPr>
        <p:spPr>
          <a:xfrm>
            <a:off x="177019" y="1706564"/>
            <a:ext cx="2590800" cy="2408236"/>
          </a:xfrm>
          <a:prstGeom prst="rect">
            <a:avLst/>
          </a:prstGeom>
          <a:ln>
            <a:solidFill>
              <a:schemeClr val="accent2"/>
            </a:solidFill>
            <a:miter lim="800000"/>
            <a:headEnd/>
            <a:tailEnd/>
          </a:ln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b="1" dirty="0"/>
              <a:t>Equal Population</a:t>
            </a:r>
          </a:p>
          <a:p>
            <a:r>
              <a:rPr lang="en-US" altLang="en-US" sz="1800" b="1" dirty="0"/>
              <a:t>Federal Voting Rights Act</a:t>
            </a:r>
          </a:p>
          <a:p>
            <a:r>
              <a:rPr lang="en-US" altLang="en-US" sz="1800" b="1" dirty="0"/>
              <a:t>No Racial Gerrymandering</a:t>
            </a:r>
          </a:p>
          <a:p>
            <a:pPr lvl="1"/>
            <a:endParaRPr lang="en-US" altLang="en-US" sz="1400" b="1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53BBD6B-18DC-4572-8345-0314AD19190B}"/>
              </a:ext>
            </a:extLst>
          </p:cNvPr>
          <p:cNvSpPr txBox="1">
            <a:spLocks/>
          </p:cNvSpPr>
          <p:nvPr/>
        </p:nvSpPr>
        <p:spPr bwMode="auto">
          <a:xfrm>
            <a:off x="179095" y="1084264"/>
            <a:ext cx="2590800" cy="6397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1. Federal Laws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CD588EC-196C-4ABD-B37A-5982D0A02ABA}"/>
              </a:ext>
            </a:extLst>
          </p:cNvPr>
          <p:cNvSpPr txBox="1">
            <a:spLocks/>
          </p:cNvSpPr>
          <p:nvPr/>
        </p:nvSpPr>
        <p:spPr>
          <a:xfrm>
            <a:off x="2791666" y="1084264"/>
            <a:ext cx="3214637" cy="639763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2. California Criteria for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Cities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8BC1AB-5512-44D0-B177-2E86DCEB6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97" y="4220465"/>
            <a:ext cx="2413416" cy="16002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C4D300-45E8-4DD9-953D-2C601AB1A2EB}"/>
              </a:ext>
            </a:extLst>
          </p:cNvPr>
          <p:cNvSpPr txBox="1">
            <a:spLocks/>
          </p:cNvSpPr>
          <p:nvPr/>
        </p:nvSpPr>
        <p:spPr>
          <a:xfrm>
            <a:off x="2791666" y="1687306"/>
            <a:ext cx="3214637" cy="4133360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b="1" dirty="0"/>
              <a:t>Geographically contiguous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b="1" dirty="0"/>
              <a:t>Undivided neighborhoods and “communities of interest” </a:t>
            </a:r>
            <a:br>
              <a:rPr lang="en-US" altLang="en-US" sz="1800" b="1" dirty="0"/>
            </a:br>
            <a:r>
              <a:rPr lang="en-US" altLang="en-US" sz="1400" dirty="0"/>
              <a:t>(Socio-economic geographic areas that should be kept together)</a:t>
            </a:r>
            <a:endParaRPr lang="en-US" altLang="en-US" sz="18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b="1" dirty="0"/>
              <a:t>Easily identifiable boundaries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b="1" dirty="0"/>
              <a:t>Compact</a:t>
            </a:r>
            <a:br>
              <a:rPr lang="en-US" altLang="en-US" sz="1800" b="1" dirty="0"/>
            </a:br>
            <a:r>
              <a:rPr lang="en-US" altLang="en-US" sz="1400" dirty="0"/>
              <a:t>(Do not bypass one group of people to get to a more distant group of people)</a:t>
            </a:r>
          </a:p>
          <a:p>
            <a:pPr marL="0" indent="0">
              <a:buNone/>
              <a:defRPr/>
            </a:pPr>
            <a:r>
              <a:rPr lang="en-US" altLang="en-US" sz="1800" b="1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Prohibited</a:t>
            </a:r>
            <a:r>
              <a:rPr lang="en-US" altLang="en-US" sz="1600" b="1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1400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“Shall not favor or discriminate against a political party.”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altLang="en-US" sz="1800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D573AF9-3D14-4A50-AA08-26FE42925484}"/>
              </a:ext>
            </a:extLst>
          </p:cNvPr>
          <p:cNvSpPr txBox="1">
            <a:spLocks/>
          </p:cNvSpPr>
          <p:nvPr/>
        </p:nvSpPr>
        <p:spPr>
          <a:xfrm>
            <a:off x="6030151" y="1066800"/>
            <a:ext cx="3037649" cy="6397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anchor="ctr"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3. Other Traditional Districting Principles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5A7ACEBE-6AE4-41DE-B9FB-3583DAC1AF1E}"/>
              </a:ext>
            </a:extLst>
          </p:cNvPr>
          <p:cNvSpPr txBox="1">
            <a:spLocks/>
          </p:cNvSpPr>
          <p:nvPr/>
        </p:nvSpPr>
        <p:spPr>
          <a:xfrm>
            <a:off x="6028075" y="1687306"/>
            <a:ext cx="3037650" cy="413336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b="1" dirty="0"/>
              <a:t>Respect voters’ choices / continuity in office</a:t>
            </a:r>
          </a:p>
          <a:p>
            <a:r>
              <a:rPr lang="en-US" altLang="en-US" sz="1800" b="1" dirty="0"/>
              <a:t>Future population growth</a:t>
            </a:r>
          </a:p>
        </p:txBody>
      </p:sp>
    </p:spTree>
    <p:extLst>
      <p:ext uri="{BB962C8B-B14F-4D97-AF65-F5344CB8AC3E}">
        <p14:creationId xmlns:p14="http://schemas.microsoft.com/office/powerpoint/2010/main" val="3357065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674CE-E61A-46B8-9563-99C9DF01A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5" y="-2619"/>
            <a:ext cx="2656935" cy="1298019"/>
          </a:xfrm>
        </p:spPr>
        <p:txBody>
          <a:bodyPr>
            <a:noAutofit/>
          </a:bodyPr>
          <a:lstStyle/>
          <a:p>
            <a:r>
              <a:rPr lang="en-US" sz="3200" dirty="0"/>
              <a:t>Demographic Summary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F715D2-94EF-4F1D-B86F-557A0364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3, 2022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B09B3F-4DC6-45C9-B0D2-8DF7842981B6}"/>
              </a:ext>
            </a:extLst>
          </p:cNvPr>
          <p:cNvSpPr txBox="1"/>
          <p:nvPr/>
        </p:nvSpPr>
        <p:spPr>
          <a:xfrm>
            <a:off x="245268" y="1295400"/>
            <a:ext cx="2186528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All data presented are the official and most current data available.</a:t>
            </a:r>
          </a:p>
          <a:p>
            <a:pPr algn="ctr"/>
            <a:endParaRPr lang="en-US" b="1" dirty="0">
              <a:latin typeface="Garamond" panose="02020404030301010803" pitchFamily="18" charset="0"/>
            </a:endParaRPr>
          </a:p>
          <a:p>
            <a:pPr algn="ctr"/>
            <a:r>
              <a:rPr lang="en-US" b="1" dirty="0">
                <a:latin typeface="Garamond" panose="02020404030301010803" pitchFamily="18" charset="0"/>
              </a:rPr>
              <a:t>If the city is divided into 4 districts, each must contain about 4,750 people.</a:t>
            </a:r>
          </a:p>
          <a:p>
            <a:pPr algn="ctr"/>
            <a:endParaRPr lang="en-US" b="1" dirty="0">
              <a:latin typeface="Garamond" panose="02020404030301010803" pitchFamily="18" charset="0"/>
            </a:endParaRPr>
          </a:p>
          <a:p>
            <a:pPr algn="ctr"/>
            <a:r>
              <a:rPr lang="en-US" b="1" dirty="0">
                <a:latin typeface="Garamond" panose="02020404030301010803" pitchFamily="18" charset="0"/>
              </a:rPr>
              <a:t>If the city is divided into 5 districts, each must contain about 3,800 people.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C98155A-1C9B-4F7B-9DFF-A57357E203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442741"/>
              </p:ext>
            </p:extLst>
          </p:nvPr>
        </p:nvGraphicFramePr>
        <p:xfrm>
          <a:off x="2639508" y="152400"/>
          <a:ext cx="6353175" cy="601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Worksheet" r:id="rId3" imgW="6353175" imgH="6010275" progId="Excel.Sheet.12">
                  <p:embed/>
                </p:oleObj>
              </mc:Choice>
              <mc:Fallback>
                <p:oleObj name="Worksheet" r:id="rId3" imgW="6353175" imgH="60102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9508" y="152400"/>
                        <a:ext cx="6353175" cy="601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1974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F715D2-94EF-4F1D-B86F-557A0364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3, 2022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B9977E-48BC-4733-A8B6-8EEC46B1A6E5}"/>
              </a:ext>
            </a:extLst>
          </p:cNvPr>
          <p:cNvSpPr txBox="1">
            <a:spLocks/>
          </p:cNvSpPr>
          <p:nvPr/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r>
              <a:rPr lang="en-US" altLang="en-US" dirty="0"/>
              <a:t>Demographic Summary</a:t>
            </a:r>
            <a:endParaRPr lang="en-US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3CD193E-9370-4D99-9ED7-F3CDC3823B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45784"/>
              </p:ext>
            </p:extLst>
          </p:nvPr>
        </p:nvGraphicFramePr>
        <p:xfrm>
          <a:off x="1107280" y="868680"/>
          <a:ext cx="6929438" cy="524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Worksheet" r:id="rId3" imgW="3162300" imgH="2395538" progId="Excel.Sheet.12">
                  <p:embed/>
                </p:oleObj>
              </mc:Choice>
              <mc:Fallback>
                <p:oleObj name="Worksheet" r:id="rId3" imgW="3162300" imgH="23955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7280" y="868680"/>
                        <a:ext cx="6929438" cy="5249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1326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3FA3D-DCE2-4761-8C4B-4D22C9DC1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Latino CVAP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ECA70E-01B1-4B4F-AD10-E2ABEFBE5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3, 2022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1F5DCB-A9F4-4EBD-90E2-7B076324BAF5}"/>
              </a:ext>
            </a:extLst>
          </p:cNvPr>
          <p:cNvSpPr txBox="1"/>
          <p:nvPr/>
        </p:nvSpPr>
        <p:spPr>
          <a:xfrm>
            <a:off x="399907" y="868680"/>
            <a:ext cx="3714894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aramond" panose="02020404030301010803" pitchFamily="18" charset="0"/>
              </a:rPr>
              <a:t>Latinos are heavily concentrated throughout the city, especially west of Highway 101.</a:t>
            </a:r>
          </a:p>
          <a:p>
            <a:endParaRPr lang="en-US" sz="2000" b="1" dirty="0">
              <a:latin typeface="Garamond" panose="02020404030301010803" pitchFamily="18" charset="0"/>
            </a:endParaRPr>
          </a:p>
          <a:p>
            <a:r>
              <a:rPr lang="en-US" sz="2000" b="1" dirty="0">
                <a:latin typeface="Garamond" panose="02020404030301010803" pitchFamily="18" charset="0"/>
              </a:rPr>
              <a:t>There are no significant concentrations of other protected classes.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D6F81E-22EF-42F3-9DCB-9AAB200A20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34072"/>
            <a:ext cx="4245314" cy="554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899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6443</TotalTime>
  <Words>1169</Words>
  <Application>Microsoft Office PowerPoint</Application>
  <PresentationFormat>On-screen Show (4:3)</PresentationFormat>
  <Paragraphs>144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Garamond</vt:lpstr>
      <vt:lpstr>Tw Cen MT</vt:lpstr>
      <vt:lpstr>Wingdings</vt:lpstr>
      <vt:lpstr>Wingdings 2</vt:lpstr>
      <vt:lpstr>Median</vt:lpstr>
      <vt:lpstr>Worksheet</vt:lpstr>
      <vt:lpstr>City of Greenfield  Transition to District Elections</vt:lpstr>
      <vt:lpstr>Election Systems</vt:lpstr>
      <vt:lpstr>California Voting Rights Act (CVRA)</vt:lpstr>
      <vt:lpstr>CVRA Impact</vt:lpstr>
      <vt:lpstr>Transition Process</vt:lpstr>
      <vt:lpstr>Rules and Goals for Drawing Districts</vt:lpstr>
      <vt:lpstr>Demographic Summary</vt:lpstr>
      <vt:lpstr>PowerPoint Presentation</vt:lpstr>
      <vt:lpstr>Latino CVAP</vt:lpstr>
      <vt:lpstr>Defining Neighborhoods</vt:lpstr>
      <vt:lpstr>Defining Neighborhoods</vt:lpstr>
      <vt:lpstr>Defining Neighborhoods</vt:lpstr>
      <vt:lpstr>Defining Neighborhoods</vt:lpstr>
      <vt:lpstr>Beyond Neighborhoods: Defining Communities of Interest</vt:lpstr>
      <vt:lpstr>Socio-Economic Demographics</vt:lpstr>
      <vt:lpstr>Socio-Economic Demographics</vt:lpstr>
      <vt:lpstr>Mapping Tools</vt:lpstr>
      <vt:lpstr>Public Hearing &amp; Discussion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NDC Presentation</dc:title>
  <dc:creator>Douglas Johnson</dc:creator>
  <cp:lastModifiedBy>Daniel Phillips</cp:lastModifiedBy>
  <cp:revision>456</cp:revision>
  <cp:lastPrinted>2017-05-23T05:26:42Z</cp:lastPrinted>
  <dcterms:created xsi:type="dcterms:W3CDTF">2011-05-19T00:29:13Z</dcterms:created>
  <dcterms:modified xsi:type="dcterms:W3CDTF">2022-02-02T22:43:46Z</dcterms:modified>
</cp:coreProperties>
</file>