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2" r:id="rId4"/>
    <p:sldId id="259" r:id="rId5"/>
    <p:sldId id="260" r:id="rId6"/>
    <p:sldId id="261" r:id="rId7"/>
    <p:sldId id="290" r:id="rId8"/>
    <p:sldId id="264" r:id="rId9"/>
    <p:sldId id="266" r:id="rId10"/>
    <p:sldId id="283" r:id="rId11"/>
    <p:sldId id="292" r:id="rId12"/>
    <p:sldId id="293" r:id="rId13"/>
    <p:sldId id="284" r:id="rId14"/>
    <p:sldId id="269" r:id="rId15"/>
    <p:sldId id="291" r:id="rId16"/>
    <p:sldId id="273" r:id="rId17"/>
    <p:sldId id="281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68" d="100"/>
          <a:sy n="68" d="100"/>
        </p:scale>
        <p:origin x="2523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January 31,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d8c26320d6149dcaaea93d5552afe7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City of Greenfield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Transition to District Elections</a:t>
            </a:r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Consultant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Wingdings"/>
              <a:buNone/>
            </a:pPr>
            <a:r>
              <a:rPr lang="en-US" sz="3600" dirty="0">
                <a:solidFill>
                  <a:schemeClr val="bg1"/>
                </a:solidFill>
              </a:rPr>
              <a:t>National Demographics Corporation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5C20B-4D41-41EF-B367-6D695D7A8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Question: what is your neighborhood?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baseline="30000" dirty="0">
                <a:solidFill>
                  <a:srgbClr val="7030A0"/>
                </a:solidFill>
              </a:rPr>
              <a:t>nd</a:t>
            </a:r>
            <a:r>
              <a:rPr lang="en-US" sz="2400" b="1" dirty="0">
                <a:solidFill>
                  <a:srgbClr val="7030A0"/>
                </a:solidFill>
              </a:rPr>
              <a:t> Question: what are its geographic boundaries?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Examples of physical features defining a neighborhood boundary:</a:t>
            </a:r>
          </a:p>
          <a:p>
            <a:r>
              <a:rPr lang="en-US" sz="1800" dirty="0"/>
              <a:t>Natural neighborhood dividing lines, such as highway or major roads, rivers, canals and/or hills</a:t>
            </a:r>
          </a:p>
          <a:p>
            <a:r>
              <a:rPr lang="en-US" sz="1800" dirty="0"/>
              <a:t>Areas around parks or schools</a:t>
            </a:r>
          </a:p>
          <a:p>
            <a:r>
              <a:rPr lang="en-US" sz="1800" dirty="0"/>
              <a:t>Other neighborhood landmarks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In the absence of public testimony, planning records and other similar documents may provide definition.</a:t>
            </a: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CE03-B877-48BE-A40D-CA7A8E45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773" y="5643581"/>
            <a:ext cx="3546227" cy="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5F264-60A9-4299-8589-7BBEE117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4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523DF-3CC7-46B5-8604-A7700600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" y="838200"/>
            <a:ext cx="8371936" cy="53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141-D2A2-4D19-825E-7D11A3C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47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/>
              <a:t>Beyond Neighborhoods:</a:t>
            </a:r>
            <a:br>
              <a:rPr lang="en-US" sz="3600" dirty="0"/>
            </a:br>
            <a:r>
              <a:rPr lang="en-US" sz="3600" dirty="0"/>
              <a:t>Defining Communities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14AA-3B16-48AC-B179-9C6C9D2A46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96425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Question: What defines your community?</a:t>
            </a:r>
          </a:p>
          <a:p>
            <a:r>
              <a:rPr lang="en-US" sz="1800" dirty="0"/>
              <a:t>Geographic Area, plus</a:t>
            </a:r>
          </a:p>
          <a:p>
            <a:r>
              <a:rPr lang="en-US" sz="1800" dirty="0"/>
              <a:t>Shared issue or characteristic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Shared social or economic interest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Impacted by city policies</a:t>
            </a:r>
          </a:p>
          <a:p>
            <a:r>
              <a:rPr lang="en-US" sz="1800" dirty="0"/>
              <a:t>Tell us “your community’s story”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n-US" sz="2000" b="1" dirty="0">
                <a:solidFill>
                  <a:srgbClr val="7030A0"/>
                </a:solidFill>
              </a:rPr>
              <a:t> Question: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Would this community benefit from being “included within a single district for purposes of its effective and fair representation”? </a:t>
            </a:r>
          </a:p>
          <a:p>
            <a:r>
              <a:rPr lang="en-US" sz="1800" dirty="0"/>
              <a:t>Or would it benefit more from having multiple representatives?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D1F9-4123-45DB-A3CE-4426D42F75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4FE10-AA05-4238-9535-5055F0A2F905}"/>
              </a:ext>
            </a:extLst>
          </p:cNvPr>
          <p:cNvSpPr txBox="1"/>
          <p:nvPr/>
        </p:nvSpPr>
        <p:spPr>
          <a:xfrm>
            <a:off x="1676400" y="527747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aramond" panose="02020404030301010803" pitchFamily="18" charset="0"/>
              </a:rPr>
              <a:t>Definitions of Communities of Interest may </a:t>
            </a:r>
            <a:r>
              <a:rPr lang="en-US" i="1" u="sng" dirty="0">
                <a:latin typeface="Garamond" panose="02020404030301010803" pitchFamily="18" charset="0"/>
              </a:rPr>
              <a:t>not</a:t>
            </a:r>
            <a:r>
              <a:rPr lang="en-US" i="1" dirty="0">
                <a:latin typeface="Garamond" panose="02020404030301010803" pitchFamily="18" charset="0"/>
              </a:rPr>
              <a:t> include relationships with political parties, incumbents, or political candidates.</a:t>
            </a:r>
          </a:p>
        </p:txBody>
      </p:sp>
    </p:spTree>
    <p:extLst>
      <p:ext uri="{BB962C8B-B14F-4D97-AF65-F5344CB8AC3E}">
        <p14:creationId xmlns:p14="http://schemas.microsoft.com/office/powerpoint/2010/main" val="42766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Socio-Economic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46F18-298B-4F13-AA41-C1E7909AD678}"/>
              </a:ext>
            </a:extLst>
          </p:cNvPr>
          <p:cNvSpPr txBox="1"/>
          <p:nvPr/>
        </p:nvSpPr>
        <p:spPr>
          <a:xfrm>
            <a:off x="1153918" y="848440"/>
            <a:ext cx="6836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Renters are found throughout the city, while those without a high school degree are concentrated in the center.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EADC8-C1A0-425E-B698-F2D8ECFF2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7" y="1621367"/>
            <a:ext cx="3348624" cy="4371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85AB5-8ACD-4257-A549-75F4FD1AF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7"/>
            <a:ext cx="3348624" cy="43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87075D-15FA-4DA5-8C06-FEFCF7906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5" y="1621367"/>
            <a:ext cx="3348625" cy="4371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3AB0B-EA47-45A2-878A-92A86AD7E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6"/>
            <a:ext cx="3348624" cy="4371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Socio-Economic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FCA4D-CFA4-4C7C-ACBA-C9553B93836A}"/>
              </a:ext>
            </a:extLst>
          </p:cNvPr>
          <p:cNvSpPr txBox="1"/>
          <p:nvPr/>
        </p:nvSpPr>
        <p:spPr>
          <a:xfrm>
            <a:off x="1153918" y="848440"/>
            <a:ext cx="6836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There are slightly more apartment dwellers toward the south, and slightly more high earners toward the west and east.</a:t>
            </a:r>
          </a:p>
        </p:txBody>
      </p:sp>
    </p:spTree>
    <p:extLst>
      <p:ext uri="{BB962C8B-B14F-4D97-AF65-F5344CB8AC3E}">
        <p14:creationId xmlns:p14="http://schemas.microsoft.com/office/powerpoint/2010/main" val="379749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B9424-D39E-42BC-824F-7F1D3179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13C3-B41D-46E3-B43F-FF71A3CA4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tools for different purposes</a:t>
            </a:r>
          </a:p>
          <a:p>
            <a:r>
              <a:rPr lang="en-US" dirty="0"/>
              <a:t>Different tools for different levels of comfort and interest</a:t>
            </a:r>
          </a:p>
          <a:p>
            <a:pPr lvl="1"/>
            <a:r>
              <a:rPr lang="en-US" dirty="0"/>
              <a:t>Simple “review draft maps” tool (</a:t>
            </a:r>
            <a:r>
              <a:rPr lang="en-US" dirty="0">
                <a:hlinkClick r:id="rId2"/>
              </a:rPr>
              <a:t>included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Easy-to-use “Draw your neighborhood” tool (available)</a:t>
            </a:r>
          </a:p>
          <a:p>
            <a:pPr lvl="1"/>
            <a:r>
              <a:rPr lang="en-US" dirty="0"/>
              <a:t>Paper- and Excel-based simple “Draw a draft map” tools (available)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C17BA-8DC4-4E8A-B260-2CAA8B84C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BB68-CDA0-4E02-B2DB-AD9C1303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7F1-8B9E-4D89-9D1A-AF6425B4C6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are the neighborhoods of the city, and what are their boundaries?</a:t>
            </a:r>
          </a:p>
          <a:p>
            <a:r>
              <a:rPr lang="en-US" sz="2400" dirty="0"/>
              <a:t>What are the communities of interest in the city, and what are their boundaries?</a:t>
            </a:r>
          </a:p>
          <a:p>
            <a:r>
              <a:rPr lang="en-US" sz="2400" dirty="0"/>
              <a:t>Any questions about the process going forward?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989-1A4C-44D4-9098-5046A7A19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“By District”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1771650" y="4114800"/>
            <a:ext cx="56007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The California Voting Rights Act was written to specifically encourage by-district elections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7987888" cy="5105400"/>
          </a:xfrm>
        </p:spPr>
        <p:txBody>
          <a:bodyPr/>
          <a:lstStyle/>
          <a:p>
            <a:r>
              <a:rPr lang="en-US" sz="2000" dirty="0"/>
              <a:t>Under the Federal Voting Rights Act (passed in 1965), a jurisdiction must fail 4 factual tests before it is in violation of the law.</a:t>
            </a:r>
          </a:p>
          <a:p>
            <a:r>
              <a:rPr lang="en-US" sz="2000" dirty="0"/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/>
              <a:t>Can the protected class constitute the majority of a district?</a:t>
            </a:r>
          </a:p>
          <a:p>
            <a:pPr lvl="1"/>
            <a:r>
              <a:rPr lang="en-US" sz="1800" dirty="0"/>
              <a:t>Does the protected class vote as a bloc?</a:t>
            </a:r>
          </a:p>
          <a:p>
            <a:pPr lvl="1"/>
            <a:r>
              <a:rPr lang="en-US" sz="1800" dirty="0"/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/>
              <a:t>Do the “totality of circumstances” indicate race is a factor in elections?</a:t>
            </a:r>
          </a:p>
          <a:p>
            <a:r>
              <a:rPr lang="en-US" sz="2000" dirty="0"/>
              <a:t>Liability is now determined only by the presence of racially polarized voting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A58A-7EC2-476A-8235-F894C9B3E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Switched (or in the process of switching) as a result of CVRA:</a:t>
            </a:r>
          </a:p>
          <a:p>
            <a:pPr lvl="1"/>
            <a:r>
              <a:rPr lang="en-US" sz="1900" dirty="0"/>
              <a:t>At least 240 school districts</a:t>
            </a:r>
          </a:p>
          <a:p>
            <a:pPr lvl="1"/>
            <a:r>
              <a:rPr lang="en-US" sz="1900" dirty="0"/>
              <a:t>34 Community College Districts</a:t>
            </a:r>
          </a:p>
          <a:p>
            <a:pPr lvl="1"/>
            <a:r>
              <a:rPr lang="en-US" sz="1900" dirty="0"/>
              <a:t>154 cities</a:t>
            </a:r>
          </a:p>
          <a:p>
            <a:pPr lvl="1"/>
            <a:r>
              <a:rPr lang="en-US" sz="1900" dirty="0"/>
              <a:t>1 County Board of Supervisors</a:t>
            </a:r>
          </a:p>
          <a:p>
            <a:pPr lvl="1"/>
            <a:r>
              <a:rPr lang="en-US" sz="1900" dirty="0"/>
              <a:t>35 water and other special districts.</a:t>
            </a:r>
            <a:endParaRPr lang="en-US" sz="1600" dirty="0"/>
          </a:p>
          <a:p>
            <a:r>
              <a:rPr lang="en-US" sz="2400" dirty="0"/>
              <a:t>Cases So Far:</a:t>
            </a:r>
            <a:endParaRPr lang="en-US" sz="2000" dirty="0"/>
          </a:p>
          <a:p>
            <a:pPr lvl="1"/>
            <a:r>
              <a:rPr lang="en-US" sz="1800" dirty="0"/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800" dirty="0"/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800" dirty="0"/>
              <a:t>Santa Monica has spent an estimated $7 million so far. Plaintiffs in Santa Monica requested $22 million in legal fees after the original trial.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100" dirty="0"/>
              <a:t>Key settlements:</a:t>
            </a:r>
          </a:p>
          <a:p>
            <a:pPr lvl="1"/>
            <a:r>
              <a:rPr lang="en-US" sz="1900" dirty="0"/>
              <a:t>Palmdale: $4.7 million</a:t>
            </a:r>
          </a:p>
          <a:p>
            <a:pPr lvl="1"/>
            <a:r>
              <a:rPr lang="en-US" sz="1900" dirty="0"/>
              <a:t>Modesto: $3 million </a:t>
            </a:r>
          </a:p>
          <a:p>
            <a:pPr lvl="1"/>
            <a:r>
              <a:rPr lang="en-US" sz="1900" dirty="0"/>
              <a:t>Highland: $1.3 million</a:t>
            </a:r>
          </a:p>
          <a:p>
            <a:pPr lvl="1"/>
            <a:r>
              <a:rPr lang="en-US" sz="1900" dirty="0"/>
              <a:t>Anaheim: $1.1 million</a:t>
            </a:r>
          </a:p>
          <a:p>
            <a:pPr lvl="1"/>
            <a:r>
              <a:rPr lang="en-US" sz="1900" dirty="0"/>
              <a:t>Whittier: $1 million</a:t>
            </a:r>
          </a:p>
          <a:p>
            <a:pPr lvl="1"/>
            <a:r>
              <a:rPr lang="en-US" sz="1900" dirty="0"/>
              <a:t>Santa Barbara: $600,000</a:t>
            </a:r>
          </a:p>
          <a:p>
            <a:pPr lvl="1"/>
            <a:r>
              <a:rPr lang="en-US" sz="1900" dirty="0"/>
              <a:t>Tulare Hospital: $500,000</a:t>
            </a:r>
          </a:p>
          <a:p>
            <a:pPr lvl="1"/>
            <a:r>
              <a:rPr lang="en-US" sz="1900" dirty="0"/>
              <a:t>Camarillo: $233,000</a:t>
            </a:r>
          </a:p>
          <a:p>
            <a:pPr lvl="1"/>
            <a:r>
              <a:rPr lang="en-US" sz="1900" dirty="0"/>
              <a:t>Compton Unified: $200,000</a:t>
            </a:r>
          </a:p>
          <a:p>
            <a:pPr lvl="1"/>
            <a:r>
              <a:rPr lang="en-US" sz="1900" dirty="0"/>
              <a:t>Madera Unified: about $170,000</a:t>
            </a:r>
          </a:p>
          <a:p>
            <a:pPr lvl="1"/>
            <a:r>
              <a:rPr lang="en-US" sz="1900" dirty="0"/>
              <a:t>Hanford Joint Union Schools: $118,000</a:t>
            </a:r>
          </a:p>
          <a:p>
            <a:pPr lvl="1"/>
            <a:r>
              <a:rPr lang="en-US" sz="1900" dirty="0"/>
              <a:t>Merced City: $42,000</a:t>
            </a:r>
          </a:p>
          <a:p>
            <a:r>
              <a:rPr lang="en-US" sz="2100" dirty="0"/>
              <a:t>An estimated $16 million in total settlements and court awards so far.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B4CA-A058-4760-9D54-E0AA0D327E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76969"/>
              </p:ext>
            </p:extLst>
          </p:nvPr>
        </p:nvGraphicFramePr>
        <p:xfrm>
          <a:off x="495299" y="868680"/>
          <a:ext cx="8153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pre-draft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Jan. 31 &amp; Feb.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the release of draft plans.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educate on the process and to solicit input on the neighborhoods and communities of interest in the 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plans: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plans posted to the City website. All draft plans to be considered must be posted at least 7 days prior to the first post-draft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post-draft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17 &amp;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present, discuss, and, if necessary, revise the draft plans,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adoption: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Mar. 21 &amp; Apr.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adopted via ordinance. First and second readings.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plan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and Goals for Drawing Districts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Equal Population</a:t>
            </a:r>
          </a:p>
          <a:p>
            <a:r>
              <a:rPr lang="en-US" altLang="en-US" sz="1800" b="1" dirty="0"/>
              <a:t>Federal Voting Rights Act</a:t>
            </a:r>
          </a:p>
          <a:p>
            <a:r>
              <a:rPr lang="en-US" altLang="en-US" sz="1800" b="1" dirty="0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656935" cy="1298019"/>
          </a:xfrm>
        </p:spPr>
        <p:txBody>
          <a:bodyPr>
            <a:noAutofit/>
          </a:bodyPr>
          <a:lstStyle/>
          <a:p>
            <a:r>
              <a:rPr lang="en-US" sz="3200" dirty="0"/>
              <a:t>Demographic 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245268" y="1295400"/>
            <a:ext cx="218652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All data presented are the official and most current data available.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If the city is divided into 4 districts, each must contain about 4,750 people.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If the city is divided into 5 districts, each must contain about 3,800 people.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98155A-1C9B-4F7B-9DFF-A57357E20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42741"/>
              </p:ext>
            </p:extLst>
          </p:nvPr>
        </p:nvGraphicFramePr>
        <p:xfrm>
          <a:off x="2639508" y="152400"/>
          <a:ext cx="6353175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3" imgW="6353175" imgH="6010275" progId="Excel.Sheet.12">
                  <p:embed/>
                </p:oleObj>
              </mc:Choice>
              <mc:Fallback>
                <p:oleObj name="Worksheet" r:id="rId3" imgW="6353175" imgH="601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508" y="152400"/>
                        <a:ext cx="6353175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97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B9977E-48BC-4733-A8B6-8EEC46B1A6E5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Demographic Summary</a:t>
            </a: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CD193E-9370-4D99-9ED7-F3CDC3823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5784"/>
              </p:ext>
            </p:extLst>
          </p:nvPr>
        </p:nvGraphicFramePr>
        <p:xfrm>
          <a:off x="1107280" y="868680"/>
          <a:ext cx="6929438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3" imgW="3162300" imgH="2395538" progId="Excel.Sheet.12">
                  <p:embed/>
                </p:oleObj>
              </mc:Choice>
              <mc:Fallback>
                <p:oleObj name="Worksheet" r:id="rId3" imgW="3162300" imgH="2395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7280" y="868680"/>
                        <a:ext cx="6929438" cy="524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Latino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CA70E-01B1-4B4F-AD10-E2ABEFBE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31,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99907" y="868680"/>
            <a:ext cx="371489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Latinos are heavily concentrated throughout the city, especially west of Highway 101.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There are no significant concentrations of other protected classes.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F81E-22EF-42F3-9DCB-9AAB200A2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4072"/>
            <a:ext cx="4245314" cy="55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6433</TotalTime>
  <Words>1082</Words>
  <Application>Microsoft Office PowerPoint</Application>
  <PresentationFormat>On-screen Show (4:3)</PresentationFormat>
  <Paragraphs>139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Garamond</vt:lpstr>
      <vt:lpstr>Tw Cen MT</vt:lpstr>
      <vt:lpstr>Wingdings</vt:lpstr>
      <vt:lpstr>Wingdings 2</vt:lpstr>
      <vt:lpstr>Median</vt:lpstr>
      <vt:lpstr>Worksheet</vt:lpstr>
      <vt:lpstr>City of Greenfield  Transition to District Elections</vt:lpstr>
      <vt:lpstr>Election Systems</vt:lpstr>
      <vt:lpstr>California Voting Rights Act (CVRA)</vt:lpstr>
      <vt:lpstr>CVRA Impact</vt:lpstr>
      <vt:lpstr>Transition Process</vt:lpstr>
      <vt:lpstr>Rules and Goals for Drawing Districts</vt:lpstr>
      <vt:lpstr>Demographic Summary</vt:lpstr>
      <vt:lpstr>PowerPoint Presentation</vt:lpstr>
      <vt:lpstr>Latino CVAP</vt:lpstr>
      <vt:lpstr>Defining Neighborhoods</vt:lpstr>
      <vt:lpstr>Defining Neighborhoods</vt:lpstr>
      <vt:lpstr>Defining Neighborhoods</vt:lpstr>
      <vt:lpstr>Beyond Neighborhoods: Defining Communities of Interest</vt:lpstr>
      <vt:lpstr>Socio-Economic Demographics</vt:lpstr>
      <vt:lpstr>Socio-Economic Demographics</vt:lpstr>
      <vt:lpstr>Mapping Tools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455</cp:revision>
  <cp:lastPrinted>2017-05-23T05:26:42Z</cp:lastPrinted>
  <dcterms:created xsi:type="dcterms:W3CDTF">2011-05-19T00:29:13Z</dcterms:created>
  <dcterms:modified xsi:type="dcterms:W3CDTF">2022-01-28T01:41:13Z</dcterms:modified>
</cp:coreProperties>
</file>